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Default Extension="sldx" ContentType="application/vnd.openxmlformats-officedocument.presentationml.slide"/>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7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9" r:id="rId34"/>
    <p:sldId id="290" r:id="rId35"/>
    <p:sldId id="291" r:id="rId36"/>
    <p:sldId id="292" r:id="rId37"/>
    <p:sldId id="293" r:id="rId38"/>
    <p:sldId id="294" r:id="rId39"/>
    <p:sldId id="295" r:id="rId40"/>
    <p:sldId id="296" r:id="rId41"/>
    <p:sldId id="297"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8" r:id="rId61"/>
    <p:sldId id="319" r:id="rId62"/>
    <p:sldId id="320" r:id="rId63"/>
    <p:sldId id="321" r:id="rId64"/>
    <p:sldId id="322" r:id="rId65"/>
    <p:sldId id="323" r:id="rId66"/>
    <p:sldId id="324" r:id="rId67"/>
    <p:sldId id="325" r:id="rId68"/>
    <p:sldId id="326"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77599" autoAdjust="0"/>
  </p:normalViewPr>
  <p:slideViewPr>
    <p:cSldViewPr>
      <p:cViewPr>
        <p:scale>
          <a:sx n="70" d="100"/>
          <a:sy n="70" d="100"/>
        </p:scale>
        <p:origin x="-1386" y="-16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2920A2-0ADB-4A21-8228-2E2A15A4CA32}" type="datetimeFigureOut">
              <a:rPr lang="en-US" smtClean="0"/>
              <a:pPr/>
              <a:t>4/16/2016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D734D8-A552-479B-A77E-28E86AC7594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D734D8-A552-479B-A77E-28E86AC75948}" type="slidenum">
              <a:rPr lang="en-US" smtClean="0"/>
              <a:pPr/>
              <a:t>51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package" Target="../embeddings/Microsoft_Office_PowerPoint_Slide1.sldx"/><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562600"/>
            <a:ext cx="8686799" cy="990600"/>
          </a:xfrm>
        </p:spPr>
        <p:txBody>
          <a:bodyPr>
            <a:normAutofit fontScale="90000"/>
          </a:bodyPr>
          <a:lstStyle/>
          <a:p>
            <a:r>
              <a:rPr lang="en-US" dirty="0" smtClean="0">
                <a:latin typeface="Castellar" pitchFamily="18" charset="0"/>
              </a:rPr>
              <a:t>PIG FARMING</a:t>
            </a:r>
            <a:r>
              <a:rPr lang="en-US" dirty="0" smtClean="0"/>
              <a:t/>
            </a:r>
            <a:br>
              <a:rPr lang="en-US" dirty="0" smtClean="0"/>
            </a:br>
            <a:endParaRPr lang="en-US" dirty="0"/>
          </a:p>
        </p:txBody>
      </p:sp>
      <p:pic>
        <p:nvPicPr>
          <p:cNvPr id="3" name="Picture 2" descr="C:\Users\CQ42\Desktop\Office Photo\20150824_111330.jpg"/>
          <p:cNvPicPr/>
          <p:nvPr/>
        </p:nvPicPr>
        <p:blipFill>
          <a:blip r:embed="rId2" cstate="print"/>
          <a:srcRect/>
          <a:stretch>
            <a:fillRect/>
          </a:stretch>
        </p:blipFill>
        <p:spPr bwMode="auto">
          <a:xfrm>
            <a:off x="457200" y="228600"/>
            <a:ext cx="8229600" cy="51210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228600" y="304800"/>
            <a:ext cx="86868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Selection of site for farming</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1.  Pig farm should be in dry and elevated land area.</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2.  Farm should be well connected with </a:t>
            </a: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motorable</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road, but should not be in busy street.</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3.  Away from human habitation, but nearer to market place where farm product can be easily disposed.</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4. Veterinary Dispensary nearby</a:t>
            </a: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228600" y="228600"/>
            <a:ext cx="8686800"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5. Farm should be located away from heavy industry to avoid pollution.</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6. Farm should have good sources of water supply, electricity provision, and medical facility nearby.</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7. Have provision for procuring cheap </a:t>
            </a: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labour</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8.  Farm should have sufficient land area for utilizing farm source, housing, disposal of </a:t>
            </a: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faeces</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storage of feed etc.</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28600" y="457200"/>
            <a:ext cx="86868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Factors to be considered in selection of breed</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1. Availability of breeding stock in nearby area.</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2. </a:t>
            </a: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Prolificness</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Ability to grow and multiply.</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3. Growth ability: some breed grows faster than others.</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4. Temperaments: Animal with good temperament should be selected for easy handling.</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5. Efficient use of feed: Some animals have high feed efficiency than others.</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6. Carcass utility: Animal with high lean meat with low fat content is better.</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228600" y="609600"/>
            <a:ext cx="86868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7. Nicking ability: Breed differs in ability to nourish and large litter of piglets, and able to produce heavier pigs at weaning.</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8. Market demand: Breed so selected should have good market demand. In some place, black pigs are demand for pork.</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9. Disease resistant: Breed with more disease resistant power be selected.</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10. Adaptability: Breed should be such that have ability to perform in different environment.</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11. Personnel like and dislike.</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228600" y="609600"/>
            <a:ext cx="87630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Factors to be considered for profitable swine production</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 Open range system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i</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Use of good breeding stock.</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ii. Proper management of breeding herd.</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iii. Proper feeding and management of during gestation period.</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iv. Proper feeding of sow and litter during and after </a:t>
            </a: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farrowing</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v. Iron injection to be given on 4</a:t>
            </a:r>
            <a:r>
              <a:rPr kumimoji="0" lang="en-US" sz="3200" b="0"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th</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&amp; 14</a:t>
            </a:r>
            <a:r>
              <a:rPr kumimoji="0" lang="en-US" sz="3200" b="0"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th</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day of birth of piglet to prevent piglet </a:t>
            </a: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anaemia</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152400" y="381000"/>
            <a:ext cx="87630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b. Confined system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i</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Provide adequate legume pasture.</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ii. Maintain efficient feeding and water equipments.</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iii. Feed adequate ration.</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iv. Provide satisfactory housing.</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228600" y="304800"/>
            <a:ext cx="8686800" cy="62786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Ration for Pig:</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Ingredients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i</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Maize crush – rich in carbohydrate, used for energy.</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ii. GNC – rich in protein, brown </a:t>
            </a: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colour</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iii. Wheat bran – carbohydrate, more white &amp; rough than rice polish.</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iv. Fish meal - protein.</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v. Rice polish – carbohydrate.</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vi. MOC – almost brown color.</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vii. TOC ( </a:t>
            </a: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Til</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Oil Cake ) – Black color.</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viii. Bone meal – protein.</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 y="1371600"/>
          <a:ext cx="8610600" cy="4416552"/>
        </p:xfrm>
        <a:graphic>
          <a:graphicData uri="http://schemas.openxmlformats.org/drawingml/2006/table">
            <a:tbl>
              <a:tblPr/>
              <a:tblGrid>
                <a:gridCol w="838200"/>
                <a:gridCol w="2743200"/>
                <a:gridCol w="2209800"/>
                <a:gridCol w="1295400"/>
                <a:gridCol w="1524000"/>
              </a:tblGrid>
              <a:tr h="0">
                <a:tc>
                  <a:txBody>
                    <a:bodyPr/>
                    <a:lstStyle/>
                    <a:p>
                      <a:pPr marL="0" marR="0" algn="ctr">
                        <a:lnSpc>
                          <a:spcPct val="115000"/>
                        </a:lnSpc>
                        <a:spcBef>
                          <a:spcPts val="0"/>
                        </a:spcBef>
                        <a:spcAft>
                          <a:spcPts val="0"/>
                        </a:spcAft>
                      </a:pPr>
                      <a:r>
                        <a:rPr lang="en-US" sz="2800" dirty="0" err="1">
                          <a:latin typeface="Calibri"/>
                          <a:ea typeface="Times New Roman"/>
                          <a:cs typeface="Times New Roman"/>
                        </a:rPr>
                        <a:t>Sl.No</a:t>
                      </a:r>
                      <a:endParaRPr lang="en-US" sz="2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latin typeface="Calibri"/>
                          <a:ea typeface="Times New Roman"/>
                          <a:cs typeface="Times New Roman"/>
                        </a:rPr>
                        <a:t>Feed Ingredient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latin typeface="Calibri"/>
                          <a:ea typeface="Times New Roman"/>
                          <a:cs typeface="Times New Roman"/>
                        </a:rPr>
                        <a:t>Starter/creep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latin typeface="Calibri"/>
                          <a:ea typeface="Times New Roman"/>
                          <a:cs typeface="Times New Roman"/>
                        </a:rPr>
                        <a:t>Grower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latin typeface="Calibri"/>
                          <a:ea typeface="Times New Roman"/>
                          <a:cs typeface="Times New Roman"/>
                        </a:rPr>
                        <a:t>Finisher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pPr>
                      <a:r>
                        <a:rPr lang="en-US" sz="2800" dirty="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latin typeface="Calibri"/>
                          <a:ea typeface="Times New Roman"/>
                          <a:cs typeface="Times New Roman"/>
                        </a:rPr>
                        <a:t>Maize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latin typeface="Calibri"/>
                          <a:ea typeface="Times New Roman"/>
                          <a:cs typeface="Times New Roman"/>
                        </a:rPr>
                        <a:t>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latin typeface="Calibri"/>
                          <a:ea typeface="Times New Roman"/>
                          <a:cs typeface="Times New Roman"/>
                        </a:rPr>
                        <a:t>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latin typeface="Calibri"/>
                          <a:ea typeface="Times New Roman"/>
                          <a:cs typeface="Times New Roman"/>
                        </a:rPr>
                        <a:t>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pPr>
                      <a:r>
                        <a:rPr lang="en-US" sz="2800">
                          <a:latin typeface="Calibri"/>
                          <a:ea typeface="Times New Roman"/>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latin typeface="Calibri"/>
                          <a:ea typeface="Times New Roman"/>
                          <a:cs typeface="Times New Roman"/>
                        </a:rPr>
                        <a:t>G.N.C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latin typeface="Calibri"/>
                          <a:ea typeface="Times New Roman"/>
                          <a:cs typeface="Times New Roman"/>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latin typeface="Calibri"/>
                          <a:ea typeface="Times New Roman"/>
                          <a:cs typeface="Times New Roman"/>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latin typeface="Calibri"/>
                          <a:ea typeface="Times New Roman"/>
                          <a:cs typeface="Times New Roman"/>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pPr>
                      <a:r>
                        <a:rPr lang="en-US" sz="2800">
                          <a:latin typeface="Calibri"/>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latin typeface="Calibri"/>
                          <a:ea typeface="Times New Roman"/>
                          <a:cs typeface="Times New Roman"/>
                        </a:rPr>
                        <a:t>Wheat bran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latin typeface="Calibri"/>
                          <a:ea typeface="Times New Roman"/>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latin typeface="Calibri"/>
                          <a:ea typeface="Times New Roman"/>
                          <a:cs typeface="Times New Roman"/>
                        </a:rPr>
                        <a:t>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latin typeface="Calibri"/>
                          <a:ea typeface="Times New Roman"/>
                          <a:cs typeface="Times New Roman"/>
                        </a:rPr>
                        <a:t>37%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pPr>
                      <a:r>
                        <a:rPr lang="en-US" sz="2800">
                          <a:latin typeface="Calibri"/>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latin typeface="Calibri"/>
                          <a:ea typeface="Times New Roman"/>
                          <a:cs typeface="Times New Roman"/>
                        </a:rPr>
                        <a:t>Fish meal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latin typeface="Calibri"/>
                          <a:ea typeface="Times New Roman"/>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latin typeface="Calibri"/>
                          <a:ea typeface="Times New Roman"/>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latin typeface="Calibri"/>
                          <a:ea typeface="Times New Roman"/>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pPr>
                      <a:r>
                        <a:rPr lang="en-US" sz="2800">
                          <a:latin typeface="Calibri"/>
                          <a:ea typeface="Times New Roman"/>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latin typeface="Calibri"/>
                          <a:ea typeface="Times New Roman"/>
                          <a:cs typeface="Times New Roman"/>
                        </a:rPr>
                        <a:t>Mineral mixture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latin typeface="Calibri"/>
                          <a:ea typeface="Times New Roman"/>
                          <a:cs typeface="Times New Roman"/>
                        </a:rPr>
                        <a:t>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latin typeface="Calibri"/>
                          <a:ea typeface="Times New Roman"/>
                          <a:cs typeface="Times New Roman"/>
                        </a:rPr>
                        <a:t>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latin typeface="Calibri"/>
                          <a:ea typeface="Times New Roman"/>
                          <a:cs typeface="Times New Roman"/>
                        </a:rPr>
                        <a:t>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pPr>
                      <a:r>
                        <a:rPr lang="en-US" sz="2800">
                          <a:latin typeface="Calibri"/>
                          <a:ea typeface="Times New Roman"/>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latin typeface="Calibri"/>
                          <a:ea typeface="Times New Roman"/>
                          <a:cs typeface="Times New Roman"/>
                        </a:rPr>
                        <a:t>Salt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latin typeface="Calibri"/>
                          <a:ea typeface="Times New Roman"/>
                          <a:cs typeface="Times New Roman"/>
                        </a:rPr>
                        <a:t>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latin typeface="Calibri"/>
                          <a:ea typeface="Times New Roman"/>
                          <a:cs typeface="Times New Roman"/>
                        </a:rPr>
                        <a:t>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latin typeface="Calibri"/>
                          <a:ea typeface="Times New Roman"/>
                          <a:cs typeface="Times New Roman"/>
                        </a:rPr>
                        <a:t>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pPr>
                      <a:endParaRPr lang="en-US" sz="2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latin typeface="Calibri"/>
                          <a:ea typeface="Times New Roman"/>
                          <a:cs typeface="Times New Roman"/>
                        </a:rPr>
                        <a:t>TOTAL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latin typeface="Calibri"/>
                          <a:ea typeface="Times New Roman"/>
                          <a:cs typeface="Times New Roman"/>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latin typeface="Calibri"/>
                          <a:ea typeface="Times New Roman"/>
                          <a:cs typeface="Times New Roman"/>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latin typeface="Calibri"/>
                          <a:ea typeface="Times New Roman"/>
                          <a:cs typeface="Times New Roman"/>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9697" name="Rectangle 1"/>
          <p:cNvSpPr>
            <a:spLocks noChangeArrowheads="1"/>
          </p:cNvSpPr>
          <p:nvPr/>
        </p:nvSpPr>
        <p:spPr bwMode="auto">
          <a:xfrm rot="10800000" flipV="1">
            <a:off x="228600" y="406257"/>
            <a:ext cx="86868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Composition of ration for swine</a:t>
            </a: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228600" y="304800"/>
            <a:ext cx="86868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Types of ration</a:t>
            </a: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i</a:t>
            </a: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Starter ration/Creep ration</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1</a:t>
            </a:r>
            <a:r>
              <a:rPr kumimoji="0" lang="en-US" sz="3200" b="0"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st</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week of age to weaning or 56 days. The ration is rich in vitamin, minerals, and is supplement of mothers’ milk. Butter milk, skimmed milk can also be used.</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ii. Grower ration</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Weaning to 35 Kg or 5.5 months of age.</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iii. Finisher ration</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r>
              <a:rPr kumimoji="0" lang="en-US" sz="3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Above 35 Kg or 5.5 months of age.</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228600" y="381000"/>
            <a:ext cx="86868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Ration is to be given twice in a day, once in a morning (9.30am) and once in afternoon(3.30 pm).</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Pig weighing 70 kg and above may require 2 – 2.5 kg of ration/ day.</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Advance pregnant animal &amp; breeding boar during breeding season require energy &amp; protein for maintaining health.</a:t>
            </a: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228600" y="381000"/>
            <a:ext cx="8763000" cy="39395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smtClean="0">
                <a:ln>
                  <a:noFill/>
                </a:ln>
                <a:solidFill>
                  <a:schemeClr val="tx1"/>
                </a:solidFill>
                <a:effectLst/>
                <a:latin typeface="Castellar" pitchFamily="18" charset="0"/>
                <a:ea typeface="Times New Roman" pitchFamily="18" charset="0"/>
                <a:cs typeface="Times New Roman" pitchFamily="18" charset="0"/>
              </a:rPr>
              <a:t>PIG FARMING</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(A Piggy Bank)</a:t>
            </a:r>
          </a:p>
          <a:p>
            <a:pPr marL="0" marR="0" lvl="0" indent="457200"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Livestock sector has been among the fast growing sectors in rural areas, that is extremely livelihood intensive, self employment  and highly remunerative for our farmers.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228600" y="381000"/>
            <a:ext cx="86868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Feeding of pregnant sow: Flushing is to be done in case of pregnant sows.  </a:t>
            </a: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Flushing </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means giving extra ration containing vitamin, minerals, protein for better health to an animal prior to 2 – 3 weeks of </a:t>
            </a: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farrowing</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and service. This helps mother nourishing piglets inside the uterus. Hence, mother maintaining good health secretes more milk and litter size also becomes bigger.</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Non conventional feed is actually not advisable to feed, however to maintain income, it is used in finisher feed such as garbage (swill), fruit factory waste, but this should be boil to kill germs.</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599" y="1008019"/>
          <a:ext cx="8686802" cy="5621381"/>
        </p:xfrm>
        <a:graphic>
          <a:graphicData uri="http://schemas.openxmlformats.org/drawingml/2006/table">
            <a:tbl>
              <a:tblPr/>
              <a:tblGrid>
                <a:gridCol w="755375"/>
                <a:gridCol w="1524118"/>
                <a:gridCol w="1323576"/>
                <a:gridCol w="3336914"/>
                <a:gridCol w="1746819"/>
              </a:tblGrid>
              <a:tr h="805542">
                <a:tc>
                  <a:txBody>
                    <a:bodyPr/>
                    <a:lstStyle/>
                    <a:p>
                      <a:pPr marL="0" marR="0">
                        <a:spcBef>
                          <a:spcPts val="0"/>
                        </a:spcBef>
                        <a:spcAft>
                          <a:spcPts val="0"/>
                        </a:spcAft>
                      </a:pPr>
                      <a:r>
                        <a:rPr lang="en-US" sz="2000" dirty="0" err="1">
                          <a:latin typeface="Calibri"/>
                          <a:ea typeface="Times New Roman"/>
                          <a:cs typeface="Times New Roman"/>
                        </a:rPr>
                        <a:t>Sl.No</a:t>
                      </a:r>
                      <a:r>
                        <a:rPr lang="en-US" sz="2000" dirty="0">
                          <a:latin typeface="Calibri"/>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latin typeface="Calibri"/>
                          <a:ea typeface="Times New Roman"/>
                          <a:cs typeface="Times New Roman"/>
                        </a:rPr>
                        <a:t>Name of breed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latin typeface="Calibri"/>
                          <a:ea typeface="Times New Roman"/>
                          <a:cs typeface="Times New Roman"/>
                        </a:rPr>
                        <a:t>Original place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err="1">
                          <a:latin typeface="Calibri"/>
                          <a:ea typeface="Times New Roman"/>
                          <a:cs typeface="Times New Roman"/>
                        </a:rPr>
                        <a:t>Colour</a:t>
                      </a:r>
                      <a:r>
                        <a:rPr lang="en-US" sz="2000" dirty="0">
                          <a:latin typeface="Calibri"/>
                          <a:ea typeface="Times New Roman"/>
                          <a:cs typeface="Times New Roman"/>
                        </a:rPr>
                        <a:t> &amp; body marking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latin typeface="Calibri"/>
                          <a:ea typeface="Times New Roman"/>
                          <a:cs typeface="Times New Roman"/>
                        </a:rPr>
                        <a:t>Ear type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4434">
                <a:tc>
                  <a:txBody>
                    <a:bodyPr/>
                    <a:lstStyle/>
                    <a:p>
                      <a:pPr marL="0" marR="0">
                        <a:spcBef>
                          <a:spcPts val="0"/>
                        </a:spcBef>
                        <a:spcAft>
                          <a:spcPts val="0"/>
                        </a:spcAft>
                      </a:pPr>
                      <a:r>
                        <a:rPr lang="en-US" sz="2000" dirty="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latin typeface="Calibri"/>
                          <a:ea typeface="Times New Roman"/>
                          <a:cs typeface="Times New Roman"/>
                        </a:rPr>
                        <a:t>Landrace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latin typeface="Calibri"/>
                          <a:ea typeface="Times New Roman"/>
                          <a:cs typeface="Times New Roman"/>
                        </a:rPr>
                        <a:t>Denmark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latin typeface="Calibri"/>
                          <a:ea typeface="Times New Roman"/>
                          <a:cs typeface="Times New Roman"/>
                        </a:rPr>
                        <a:t>White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latin typeface="Calibri"/>
                          <a:ea typeface="Times New Roman"/>
                          <a:cs typeface="Times New Roman"/>
                        </a:rPr>
                        <a:t>Large &amp; drooping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217">
                <a:tc>
                  <a:txBody>
                    <a:bodyPr/>
                    <a:lstStyle/>
                    <a:p>
                      <a:pPr marL="0" marR="0">
                        <a:spcBef>
                          <a:spcPts val="0"/>
                        </a:spcBef>
                        <a:spcAft>
                          <a:spcPts val="0"/>
                        </a:spcAft>
                      </a:pPr>
                      <a:r>
                        <a:rPr lang="en-US" sz="2000" dirty="0">
                          <a:latin typeface="Calibri"/>
                          <a:ea typeface="Times New Roman"/>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latin typeface="Calibri"/>
                          <a:ea typeface="Times New Roman"/>
                          <a:cs typeface="Times New Roman"/>
                        </a:rPr>
                        <a:t>Yorkshire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latin typeface="Calibri"/>
                          <a:ea typeface="Times New Roman"/>
                          <a:cs typeface="Times New Roman"/>
                        </a:rPr>
                        <a:t>England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latin typeface="Calibri"/>
                          <a:ea typeface="Times New Roman"/>
                          <a:cs typeface="Times New Roman"/>
                        </a:rPr>
                        <a:t>White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latin typeface="Calibri"/>
                          <a:ea typeface="Times New Roman"/>
                          <a:cs typeface="Times New Roman"/>
                        </a:rPr>
                        <a:t>Erect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217">
                <a:tc>
                  <a:txBody>
                    <a:bodyPr/>
                    <a:lstStyle/>
                    <a:p>
                      <a:pPr marL="0" marR="0">
                        <a:spcBef>
                          <a:spcPts val="0"/>
                        </a:spcBef>
                        <a:spcAft>
                          <a:spcPts val="0"/>
                        </a:spcAft>
                      </a:pPr>
                      <a:r>
                        <a:rPr lang="en-US" sz="2000">
                          <a:latin typeface="Calibri"/>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latin typeface="Calibri"/>
                          <a:ea typeface="Times New Roman"/>
                          <a:cs typeface="Times New Roman"/>
                        </a:rPr>
                        <a:t>Tamworth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latin typeface="Calibri"/>
                          <a:ea typeface="Times New Roman"/>
                          <a:cs typeface="Times New Roman"/>
                        </a:rPr>
                        <a:t>England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latin typeface="Calibri"/>
                          <a:ea typeface="Times New Roman"/>
                          <a:cs typeface="Times New Roman"/>
                        </a:rPr>
                        <a:t>Red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latin typeface="Calibri"/>
                          <a:ea typeface="Times New Roman"/>
                          <a:cs typeface="Times New Roman"/>
                        </a:rPr>
                        <a:t>Erect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217">
                <a:tc>
                  <a:txBody>
                    <a:bodyPr/>
                    <a:lstStyle/>
                    <a:p>
                      <a:pPr marL="0" marR="0">
                        <a:spcBef>
                          <a:spcPts val="0"/>
                        </a:spcBef>
                        <a:spcAft>
                          <a:spcPts val="0"/>
                        </a:spcAft>
                      </a:pPr>
                      <a:r>
                        <a:rPr lang="en-US" sz="2000">
                          <a:latin typeface="Calibri"/>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err="1">
                          <a:latin typeface="Calibri"/>
                          <a:ea typeface="Times New Roman"/>
                          <a:cs typeface="Times New Roman"/>
                        </a:rPr>
                        <a:t>Duroc</a:t>
                      </a:r>
                      <a:endParaRPr lang="en-US" sz="2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latin typeface="Calibri"/>
                          <a:ea typeface="Times New Roman"/>
                          <a:cs typeface="Times New Roman"/>
                        </a:rPr>
                        <a:t>USA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latin typeface="Calibri"/>
                          <a:ea typeface="Times New Roman"/>
                          <a:cs typeface="Times New Roman"/>
                        </a:rPr>
                        <a:t>Red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latin typeface="Calibri"/>
                          <a:ea typeface="Times New Roman"/>
                          <a:cs typeface="Times New Roman"/>
                        </a:rPr>
                        <a:t>Drooping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6652">
                <a:tc>
                  <a:txBody>
                    <a:bodyPr/>
                    <a:lstStyle/>
                    <a:p>
                      <a:pPr marL="0" marR="0">
                        <a:spcBef>
                          <a:spcPts val="0"/>
                        </a:spcBef>
                        <a:spcAft>
                          <a:spcPts val="0"/>
                        </a:spcAft>
                      </a:pPr>
                      <a:r>
                        <a:rPr lang="en-US" sz="2000">
                          <a:latin typeface="Calibri"/>
                          <a:ea typeface="Times New Roman"/>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latin typeface="Calibri"/>
                          <a:ea typeface="Times New Roman"/>
                          <a:cs typeface="Times New Roman"/>
                        </a:rPr>
                        <a:t>Hampshire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latin typeface="Calibri"/>
                          <a:ea typeface="Times New Roman"/>
                          <a:cs typeface="Times New Roman"/>
                        </a:rPr>
                        <a:t>USA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latin typeface="Calibri"/>
                          <a:ea typeface="Times New Roman"/>
                          <a:cs typeface="Times New Roman"/>
                        </a:rPr>
                        <a:t>Black with white belt over the chest &amp; extending to the forelegs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latin typeface="Calibri"/>
                          <a:ea typeface="Times New Roman"/>
                          <a:cs typeface="Times New Roman"/>
                        </a:rPr>
                        <a:t>Erect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217">
                <a:tc>
                  <a:txBody>
                    <a:bodyPr/>
                    <a:lstStyle/>
                    <a:p>
                      <a:pPr marL="0" marR="0">
                        <a:spcBef>
                          <a:spcPts val="0"/>
                        </a:spcBef>
                        <a:spcAft>
                          <a:spcPts val="0"/>
                        </a:spcAft>
                      </a:pPr>
                      <a:r>
                        <a:rPr lang="en-US" sz="2000">
                          <a:latin typeface="Calibri"/>
                          <a:ea typeface="Times New Roman"/>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latin typeface="Calibri"/>
                          <a:ea typeface="Times New Roman"/>
                          <a:cs typeface="Times New Roman"/>
                        </a:rPr>
                        <a:t>Chesterwhite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latin typeface="Calibri"/>
                          <a:ea typeface="Times New Roman"/>
                          <a:cs typeface="Times New Roman"/>
                        </a:rPr>
                        <a:t>USA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latin typeface="Calibri"/>
                          <a:ea typeface="Times New Roman"/>
                          <a:cs typeface="Times New Roman"/>
                        </a:rPr>
                        <a:t>White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latin typeface="Calibri"/>
                          <a:ea typeface="Times New Roman"/>
                          <a:cs typeface="Times New Roman"/>
                        </a:rPr>
                        <a:t>Drooping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4434">
                <a:tc>
                  <a:txBody>
                    <a:bodyPr/>
                    <a:lstStyle/>
                    <a:p>
                      <a:pPr marL="0" marR="0">
                        <a:spcBef>
                          <a:spcPts val="0"/>
                        </a:spcBef>
                        <a:spcAft>
                          <a:spcPts val="0"/>
                        </a:spcAft>
                      </a:pPr>
                      <a:r>
                        <a:rPr lang="en-US" sz="2000">
                          <a:latin typeface="Calibri"/>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latin typeface="Calibri"/>
                          <a:ea typeface="Times New Roman"/>
                          <a:cs typeface="Times New Roman"/>
                        </a:rPr>
                        <a:t>Berkshire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latin typeface="Calibri"/>
                          <a:ea typeface="Times New Roman"/>
                          <a:cs typeface="Times New Roman"/>
                        </a:rPr>
                        <a:t>UK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err="1">
                          <a:latin typeface="Calibri"/>
                          <a:ea typeface="Times New Roman"/>
                          <a:cs typeface="Times New Roman"/>
                        </a:rPr>
                        <a:t>Blact</a:t>
                      </a:r>
                      <a:r>
                        <a:rPr lang="en-US" sz="2000" dirty="0">
                          <a:latin typeface="Calibri"/>
                          <a:ea typeface="Times New Roman"/>
                          <a:cs typeface="Times New Roman"/>
                        </a:rPr>
                        <a:t> with white on feet &amp; switch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latin typeface="Calibri"/>
                          <a:ea typeface="Times New Roman"/>
                          <a:cs typeface="Times New Roman"/>
                        </a:rPr>
                        <a:t>Erect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4434">
                <a:tc>
                  <a:txBody>
                    <a:bodyPr/>
                    <a:lstStyle/>
                    <a:p>
                      <a:pPr marL="0" marR="0">
                        <a:spcBef>
                          <a:spcPts val="0"/>
                        </a:spcBef>
                        <a:spcAft>
                          <a:spcPts val="0"/>
                        </a:spcAft>
                      </a:pPr>
                      <a:r>
                        <a:rPr lang="en-US" sz="2000">
                          <a:latin typeface="Calibri"/>
                          <a:ea typeface="Times New Roman"/>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latin typeface="Calibri"/>
                          <a:ea typeface="Times New Roman"/>
                          <a:cs typeface="Times New Roman"/>
                        </a:rPr>
                        <a:t>Poland china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latin typeface="Calibri"/>
                          <a:ea typeface="Times New Roman"/>
                          <a:cs typeface="Times New Roman"/>
                        </a:rPr>
                        <a:t>USA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latin typeface="Calibri"/>
                          <a:ea typeface="Times New Roman"/>
                          <a:cs typeface="Times New Roman"/>
                        </a:rPr>
                        <a:t>Black with white on face, feet, leg &amp; switch.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latin typeface="Calibri"/>
                          <a:ea typeface="Times New Roman"/>
                          <a:cs typeface="Times New Roman"/>
                        </a:rPr>
                        <a:t>Drooping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217">
                <a:tc>
                  <a:txBody>
                    <a:bodyPr/>
                    <a:lstStyle/>
                    <a:p>
                      <a:pPr marL="0" marR="0">
                        <a:spcBef>
                          <a:spcPts val="0"/>
                        </a:spcBef>
                        <a:spcAft>
                          <a:spcPts val="0"/>
                        </a:spcAft>
                      </a:pPr>
                      <a:r>
                        <a:rPr lang="en-US" sz="2000">
                          <a:latin typeface="Calibri"/>
                          <a:ea typeface="Times New Roman"/>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latin typeface="Calibri"/>
                          <a:ea typeface="Times New Roman"/>
                          <a:cs typeface="Times New Roman"/>
                        </a:rPr>
                        <a:t>Spot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latin typeface="Calibri"/>
                          <a:ea typeface="Times New Roman"/>
                          <a:cs typeface="Times New Roman"/>
                        </a:rPr>
                        <a:t>USA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latin typeface="Calibri"/>
                          <a:ea typeface="Times New Roman"/>
                          <a:cs typeface="Times New Roman"/>
                        </a:rPr>
                        <a:t>Black with white spot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latin typeface="Calibri"/>
                          <a:ea typeface="Times New Roman"/>
                          <a:cs typeface="Times New Roman"/>
                        </a:rPr>
                        <a:t>Drooping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n-US" sz="2000">
                          <a:latin typeface="Calibri"/>
                          <a:ea typeface="Times New Roman"/>
                          <a:cs typeface="Times New Roma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latin typeface="Calibri"/>
                          <a:ea typeface="Times New Roman"/>
                          <a:cs typeface="Times New Roman"/>
                        </a:rPr>
                        <a:t>Saddle back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latin typeface="Calibri"/>
                          <a:ea typeface="Times New Roman"/>
                          <a:cs typeface="Times New Roman"/>
                        </a:rPr>
                        <a:t>UK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latin typeface="Calibri"/>
                          <a:ea typeface="Times New Roman"/>
                          <a:cs typeface="Times New Roman"/>
                        </a:rPr>
                        <a:t>Black with white belt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latin typeface="Calibri"/>
                          <a:ea typeface="Times New Roman"/>
                          <a:cs typeface="Times New Roman"/>
                        </a:rPr>
                        <a:t>Erect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3793" name="Rectangle 1"/>
          <p:cNvSpPr>
            <a:spLocks noChangeArrowheads="1"/>
          </p:cNvSpPr>
          <p:nvPr/>
        </p:nvSpPr>
        <p:spPr bwMode="auto">
          <a:xfrm>
            <a:off x="228600" y="1"/>
            <a:ext cx="8686800" cy="13542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Breeds of Pig:-</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 Old established breed</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81000"/>
            <a:ext cx="8915400" cy="1569660"/>
          </a:xfrm>
          <a:prstGeom prst="rect">
            <a:avLst/>
          </a:prstGeom>
        </p:spPr>
        <p:txBody>
          <a:bodyPr wrap="square">
            <a:spAutoFit/>
          </a:bodyPr>
          <a:lstStyle/>
          <a:p>
            <a:pPr algn="just"/>
            <a:r>
              <a:rPr lang="en-US" sz="3200" b="1" dirty="0" smtClean="0"/>
              <a:t>Hampshire</a:t>
            </a:r>
            <a:r>
              <a:rPr lang="en-US" sz="3200" dirty="0" smtClean="0"/>
              <a:t> was established in the year 1893, has excellent motherly ability, and could be used effectively for cross breeding </a:t>
            </a:r>
            <a:r>
              <a:rPr lang="en-US" sz="3200" dirty="0" err="1" smtClean="0"/>
              <a:t>programme</a:t>
            </a:r>
            <a:endParaRPr lang="en-US" sz="32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 y="1364615"/>
          <a:ext cx="8686798" cy="5542787"/>
        </p:xfrm>
        <a:graphic>
          <a:graphicData uri="http://schemas.openxmlformats.org/drawingml/2006/table">
            <a:tbl>
              <a:tblPr/>
              <a:tblGrid>
                <a:gridCol w="1755504"/>
                <a:gridCol w="918578"/>
                <a:gridCol w="2959862"/>
                <a:gridCol w="3052854"/>
              </a:tblGrid>
              <a:tr h="457199">
                <a:tc>
                  <a:txBody>
                    <a:bodyPr/>
                    <a:lstStyle/>
                    <a:p>
                      <a:pPr marL="0" marR="0">
                        <a:lnSpc>
                          <a:spcPct val="115000"/>
                        </a:lnSpc>
                        <a:spcBef>
                          <a:spcPts val="0"/>
                        </a:spcBef>
                        <a:spcAft>
                          <a:spcPts val="0"/>
                        </a:spcAft>
                      </a:pPr>
                      <a:r>
                        <a:rPr lang="en-US" sz="2400" dirty="0">
                          <a:latin typeface="Calibri"/>
                          <a:ea typeface="Times New Roman"/>
                          <a:cs typeface="Times New Roman"/>
                        </a:rPr>
                        <a:t>Beltsville-1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a:latin typeface="Calibri"/>
                          <a:ea typeface="Times New Roman"/>
                          <a:cs typeface="Times New Roman"/>
                        </a:rPr>
                        <a:t>USA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a:latin typeface="Calibri"/>
                          <a:ea typeface="Times New Roman"/>
                          <a:cs typeface="Times New Roman"/>
                        </a:rPr>
                        <a:t>Black with white spot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a:latin typeface="Calibri"/>
                          <a:ea typeface="Times New Roman"/>
                          <a:cs typeface="Times New Roman"/>
                        </a:rPr>
                        <a:t>Drooping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6156">
                <a:tc>
                  <a:txBody>
                    <a:bodyPr/>
                    <a:lstStyle/>
                    <a:p>
                      <a:pPr marL="0" marR="0">
                        <a:lnSpc>
                          <a:spcPct val="115000"/>
                        </a:lnSpc>
                        <a:spcBef>
                          <a:spcPts val="0"/>
                        </a:spcBef>
                        <a:spcAft>
                          <a:spcPts val="0"/>
                        </a:spcAft>
                      </a:pPr>
                      <a:r>
                        <a:rPr lang="en-US" sz="2400" dirty="0">
                          <a:latin typeface="Calibri"/>
                          <a:ea typeface="Times New Roman"/>
                          <a:cs typeface="Times New Roman"/>
                        </a:rPr>
                        <a:t>Beltsville-2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dirty="0">
                          <a:latin typeface="Calibri"/>
                          <a:ea typeface="Times New Roman"/>
                          <a:cs typeface="Times New Roman"/>
                        </a:rPr>
                        <a:t>USA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dirty="0">
                          <a:latin typeface="Calibri"/>
                          <a:ea typeface="Times New Roman"/>
                          <a:cs typeface="Times New Roman"/>
                        </a:rPr>
                        <a:t>Light red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a:latin typeface="Calibri"/>
                          <a:ea typeface="Times New Roman"/>
                          <a:cs typeface="Times New Roman"/>
                        </a:rPr>
                        <a:t>Erect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6156">
                <a:tc>
                  <a:txBody>
                    <a:bodyPr/>
                    <a:lstStyle/>
                    <a:p>
                      <a:pPr marL="0" marR="0">
                        <a:lnSpc>
                          <a:spcPct val="115000"/>
                        </a:lnSpc>
                        <a:spcBef>
                          <a:spcPts val="0"/>
                        </a:spcBef>
                        <a:spcAft>
                          <a:spcPts val="0"/>
                        </a:spcAft>
                      </a:pPr>
                      <a:r>
                        <a:rPr lang="en-US" sz="2400">
                          <a:latin typeface="Calibri"/>
                          <a:ea typeface="Times New Roman"/>
                          <a:cs typeface="Times New Roman"/>
                        </a:rPr>
                        <a:t>Minnesota-1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dirty="0">
                          <a:latin typeface="Calibri"/>
                          <a:ea typeface="Times New Roman"/>
                          <a:cs typeface="Times New Roman"/>
                        </a:rPr>
                        <a:t>USA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dirty="0">
                          <a:latin typeface="Calibri"/>
                          <a:ea typeface="Times New Roman"/>
                          <a:cs typeface="Times New Roman"/>
                        </a:rPr>
                        <a:t>Red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a:latin typeface="Calibri"/>
                          <a:ea typeface="Times New Roman"/>
                          <a:cs typeface="Times New Roman"/>
                        </a:rPr>
                        <a:t>Slightly erect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6156">
                <a:tc>
                  <a:txBody>
                    <a:bodyPr/>
                    <a:lstStyle/>
                    <a:p>
                      <a:pPr marL="0" marR="0">
                        <a:lnSpc>
                          <a:spcPct val="115000"/>
                        </a:lnSpc>
                        <a:spcBef>
                          <a:spcPts val="0"/>
                        </a:spcBef>
                        <a:spcAft>
                          <a:spcPts val="0"/>
                        </a:spcAft>
                      </a:pPr>
                      <a:r>
                        <a:rPr lang="en-US" sz="2400">
                          <a:latin typeface="Calibri"/>
                          <a:ea typeface="Times New Roman"/>
                          <a:cs typeface="Times New Roman"/>
                        </a:rPr>
                        <a:t>Minnesota-2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a:latin typeface="Calibri"/>
                          <a:ea typeface="Times New Roman"/>
                          <a:cs typeface="Times New Roman"/>
                        </a:rPr>
                        <a:t>USA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dirty="0">
                          <a:latin typeface="Calibri"/>
                          <a:ea typeface="Times New Roman"/>
                          <a:cs typeface="Times New Roman"/>
                        </a:rPr>
                        <a:t>Black with white spot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dirty="0">
                          <a:latin typeface="Calibri"/>
                          <a:ea typeface="Times New Roman"/>
                          <a:cs typeface="Times New Roman"/>
                        </a:rPr>
                        <a:t>Slightly erect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6156">
                <a:tc>
                  <a:txBody>
                    <a:bodyPr/>
                    <a:lstStyle/>
                    <a:p>
                      <a:pPr marL="0" marR="0">
                        <a:lnSpc>
                          <a:spcPct val="115000"/>
                        </a:lnSpc>
                        <a:spcBef>
                          <a:spcPts val="0"/>
                        </a:spcBef>
                        <a:spcAft>
                          <a:spcPts val="0"/>
                        </a:spcAft>
                      </a:pPr>
                      <a:r>
                        <a:rPr lang="en-US" sz="2400">
                          <a:latin typeface="Calibri"/>
                          <a:ea typeface="Times New Roman"/>
                          <a:cs typeface="Times New Roman"/>
                        </a:rPr>
                        <a:t>Minnesota-3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a:latin typeface="Calibri"/>
                          <a:ea typeface="Times New Roman"/>
                          <a:cs typeface="Times New Roman"/>
                        </a:rPr>
                        <a:t>USA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dirty="0">
                          <a:latin typeface="Calibri"/>
                          <a:ea typeface="Times New Roman"/>
                          <a:cs typeface="Times New Roman"/>
                        </a:rPr>
                        <a:t>Light red with black spot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dirty="0">
                          <a:latin typeface="Calibri"/>
                          <a:ea typeface="Times New Roman"/>
                          <a:cs typeface="Times New Roman"/>
                        </a:rPr>
                        <a:t>Slightly erect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6156">
                <a:tc>
                  <a:txBody>
                    <a:bodyPr/>
                    <a:lstStyle/>
                    <a:p>
                      <a:pPr marL="0" marR="0">
                        <a:lnSpc>
                          <a:spcPct val="115000"/>
                        </a:lnSpc>
                        <a:spcBef>
                          <a:spcPts val="0"/>
                        </a:spcBef>
                        <a:spcAft>
                          <a:spcPts val="0"/>
                        </a:spcAft>
                      </a:pPr>
                      <a:r>
                        <a:rPr lang="en-US" sz="2400">
                          <a:latin typeface="Calibri"/>
                          <a:ea typeface="Times New Roman"/>
                          <a:cs typeface="Times New Roman"/>
                        </a:rPr>
                        <a:t>Maryland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a:latin typeface="Calibri"/>
                          <a:ea typeface="Times New Roman"/>
                          <a:cs typeface="Times New Roman"/>
                        </a:rPr>
                        <a:t>USA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dirty="0">
                          <a:latin typeface="Calibri"/>
                          <a:ea typeface="Times New Roman"/>
                          <a:cs typeface="Times New Roman"/>
                        </a:rPr>
                        <a:t>Black with white spot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dirty="0">
                          <a:latin typeface="Calibri"/>
                          <a:ea typeface="Times New Roman"/>
                          <a:cs typeface="Times New Roman"/>
                        </a:rPr>
                        <a:t>Erect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6156">
                <a:tc>
                  <a:txBody>
                    <a:bodyPr/>
                    <a:lstStyle/>
                    <a:p>
                      <a:pPr marL="0" marR="0">
                        <a:lnSpc>
                          <a:spcPct val="115000"/>
                        </a:lnSpc>
                        <a:spcBef>
                          <a:spcPts val="0"/>
                        </a:spcBef>
                        <a:spcAft>
                          <a:spcPts val="0"/>
                        </a:spcAft>
                      </a:pPr>
                      <a:r>
                        <a:rPr lang="en-US" sz="2400">
                          <a:latin typeface="Calibri"/>
                          <a:ea typeface="Times New Roman"/>
                          <a:cs typeface="Times New Roman"/>
                        </a:rPr>
                        <a:t>Montane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a:latin typeface="Calibri"/>
                          <a:ea typeface="Times New Roman"/>
                          <a:cs typeface="Times New Roman"/>
                        </a:rPr>
                        <a:t>USA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dirty="0">
                          <a:latin typeface="Calibri"/>
                          <a:ea typeface="Times New Roman"/>
                          <a:cs typeface="Times New Roman"/>
                        </a:rPr>
                        <a:t>Black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dirty="0">
                          <a:latin typeface="Calibri"/>
                          <a:ea typeface="Times New Roman"/>
                          <a:cs typeface="Times New Roman"/>
                        </a:rPr>
                        <a:t>Slightly drooping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6156">
                <a:tc>
                  <a:txBody>
                    <a:bodyPr/>
                    <a:lstStyle/>
                    <a:p>
                      <a:pPr marL="0" marR="0">
                        <a:lnSpc>
                          <a:spcPct val="115000"/>
                        </a:lnSpc>
                        <a:spcBef>
                          <a:spcPts val="0"/>
                        </a:spcBef>
                        <a:spcAft>
                          <a:spcPts val="0"/>
                        </a:spcAft>
                      </a:pPr>
                      <a:r>
                        <a:rPr lang="en-US" sz="2400">
                          <a:latin typeface="Calibri"/>
                          <a:ea typeface="Times New Roman"/>
                          <a:cs typeface="Times New Roman"/>
                        </a:rPr>
                        <a:t>Lacombe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a:latin typeface="Calibri"/>
                          <a:ea typeface="Times New Roman"/>
                          <a:cs typeface="Times New Roman"/>
                        </a:rPr>
                        <a:t>USA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a:latin typeface="Calibri"/>
                          <a:ea typeface="Times New Roman"/>
                          <a:cs typeface="Times New Roman"/>
                        </a:rPr>
                        <a:t>Black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dirty="0">
                          <a:latin typeface="Calibri"/>
                          <a:ea typeface="Times New Roman"/>
                          <a:cs typeface="Times New Roman"/>
                        </a:rPr>
                        <a:t>Drooping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6156">
                <a:tc>
                  <a:txBody>
                    <a:bodyPr/>
                    <a:lstStyle/>
                    <a:p>
                      <a:pPr marL="0" marR="0">
                        <a:lnSpc>
                          <a:spcPct val="115000"/>
                        </a:lnSpc>
                        <a:spcBef>
                          <a:spcPts val="0"/>
                        </a:spcBef>
                        <a:spcAft>
                          <a:spcPts val="0"/>
                        </a:spcAft>
                      </a:pPr>
                      <a:r>
                        <a:rPr lang="en-US" sz="2400">
                          <a:latin typeface="Calibri"/>
                          <a:ea typeface="Times New Roman"/>
                          <a:cs typeface="Times New Roman"/>
                        </a:rPr>
                        <a:t>Sam pierre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a:latin typeface="Calibri"/>
                          <a:ea typeface="Times New Roman"/>
                          <a:cs typeface="Times New Roman"/>
                        </a:rPr>
                        <a:t>USA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a:latin typeface="Calibri"/>
                          <a:ea typeface="Times New Roman"/>
                          <a:cs typeface="Times New Roman"/>
                        </a:rPr>
                        <a:t>Black &amp; white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dirty="0">
                          <a:latin typeface="Calibri"/>
                          <a:ea typeface="Times New Roman"/>
                          <a:cs typeface="Times New Roman"/>
                        </a:rPr>
                        <a:t>Erect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6156">
                <a:tc>
                  <a:txBody>
                    <a:bodyPr/>
                    <a:lstStyle/>
                    <a:p>
                      <a:pPr marL="0" marR="0">
                        <a:lnSpc>
                          <a:spcPct val="115000"/>
                        </a:lnSpc>
                        <a:spcBef>
                          <a:spcPts val="0"/>
                        </a:spcBef>
                        <a:spcAft>
                          <a:spcPts val="0"/>
                        </a:spcAft>
                      </a:pPr>
                      <a:r>
                        <a:rPr lang="en-US" sz="2400">
                          <a:latin typeface="Calibri"/>
                          <a:ea typeface="Times New Roman"/>
                          <a:cs typeface="Times New Roman"/>
                        </a:rPr>
                        <a:t>Palouse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a:latin typeface="Calibri"/>
                          <a:ea typeface="Times New Roman"/>
                          <a:cs typeface="Times New Roman"/>
                        </a:rPr>
                        <a:t>USA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a:latin typeface="Calibri"/>
                          <a:ea typeface="Times New Roman"/>
                          <a:cs typeface="Times New Roman"/>
                        </a:rPr>
                        <a:t>White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dirty="0">
                          <a:latin typeface="Calibri"/>
                          <a:ea typeface="Times New Roman"/>
                          <a:cs typeface="Times New Roman"/>
                        </a:rPr>
                        <a:t>Slightly erect to drooping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5" name="Rectangle 1"/>
          <p:cNvSpPr>
            <a:spLocks noChangeArrowheads="1"/>
          </p:cNvSpPr>
          <p:nvPr/>
        </p:nvSpPr>
        <p:spPr bwMode="auto">
          <a:xfrm>
            <a:off x="381000" y="228600"/>
            <a:ext cx="8763000" cy="13542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B. New breed</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They are cross bred, established from old established breed, giving good production</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228600" y="609600"/>
            <a:ext cx="86868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Identification of animal:</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Identification of the animal can be done by following method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i</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Ear notching</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ii.  Ear tagging</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iii. Tattooing or by</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iv.  Branding.</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228600" y="304800"/>
            <a:ext cx="8686800"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Judging of Swine type</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i</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Observation of animal from a distance when it is in group.</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ii.  Close observation of animal to detect the defect.</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iii. Make the animal walk and observe to find the defect.</a:t>
            </a:r>
            <a:endPar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iv. Pedigree record of the particular animal</a:t>
            </a:r>
            <a:r>
              <a:rPr kumimoji="0" lang="en-US" sz="3200"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228600" y="533400"/>
            <a:ext cx="86868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v. Other observation includes </a:t>
            </a: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colour</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conformation, body marking, shape and size, nos. of teat etc.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Nos</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of teat should be 12 – 14, if the teat is too much rudimentary then the animal may not have milk secretion ability.</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Pig should have firm and well arch back and well set ventral line.</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Should have strong pastern.</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Feet &amp; legs should have no deformities.</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Ham should be deep, well set and firm.</a:t>
            </a:r>
            <a:endPar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Side should be deep, firm and smooth</a:t>
            </a:r>
            <a:r>
              <a:rPr kumimoji="0" lang="en-US" sz="3200"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228600" y="533400"/>
            <a:ext cx="87630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Routine and periodical job in pig farm</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These jobs are essential for maintaining the farm.</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Routine job: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i</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Cleaning and disinfection of sty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ii. Feeding and watering (twice daily).</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iii. Spotting out sick animals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iv. Maintenance of proper record</a:t>
            </a: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228600" y="381000"/>
            <a:ext cx="8763000" cy="57861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b</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Periodical job</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571500" marR="0" lvl="0" indent="-571500" algn="l" defTabSz="914400" rtl="0" eaLnBrk="0" fontAlgn="base" latinLnBrk="0" hangingPunct="0">
              <a:lnSpc>
                <a:spcPct val="100000"/>
              </a:lnSpc>
              <a:spcBef>
                <a:spcPct val="0"/>
              </a:spcBef>
              <a:spcAft>
                <a:spcPct val="0"/>
              </a:spcAft>
              <a:buClrTx/>
              <a:buSzTx/>
              <a:buFontTx/>
              <a:buAutoNum type="romanLcPeriod"/>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weaning   </a:t>
            </a:r>
          </a:p>
          <a:p>
            <a:pPr marL="571500" marR="0" lvl="0" indent="-571500" algn="l" defTabSz="914400" rtl="0" eaLnBrk="0" fontAlgn="base" latinLnBrk="0" hangingPunct="0">
              <a:lnSpc>
                <a:spcPct val="100000"/>
              </a:lnSpc>
              <a:spcBef>
                <a:spcPct val="0"/>
              </a:spcBef>
              <a:spcAft>
                <a:spcPct val="0"/>
              </a:spcAft>
              <a:buClrTx/>
              <a:buSzTx/>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ii. Vaccination       </a:t>
            </a:r>
          </a:p>
          <a:p>
            <a:pPr marL="571500" marR="0" lvl="0" indent="-571500" algn="l" defTabSz="914400" rtl="0" eaLnBrk="0" fontAlgn="base" latinLnBrk="0" hangingPunct="0">
              <a:lnSpc>
                <a:spcPct val="100000"/>
              </a:lnSpc>
              <a:spcBef>
                <a:spcPct val="0"/>
              </a:spcBef>
              <a:spcAft>
                <a:spcPct val="0"/>
              </a:spcAft>
              <a:buClrTx/>
              <a:buSzTx/>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iii</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Castration   </a:t>
            </a:r>
          </a:p>
          <a:p>
            <a:pPr marL="571500" marR="0" lvl="0" indent="-571500" algn="l" defTabSz="914400" rtl="0" eaLnBrk="0" fontAlgn="base" latinLnBrk="0" hangingPunct="0">
              <a:lnSpc>
                <a:spcPct val="100000"/>
              </a:lnSpc>
              <a:spcBef>
                <a:spcPct val="0"/>
              </a:spcBef>
              <a:spcAft>
                <a:spcPct val="0"/>
              </a:spcAft>
              <a:buClrTx/>
              <a:buSzTx/>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iv</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Cutting of needle teeth     </a:t>
            </a:r>
          </a:p>
          <a:p>
            <a:pPr marL="571500" marR="0" lvl="0" indent="-571500" algn="l" defTabSz="914400" rtl="0" eaLnBrk="0" fontAlgn="base" latinLnBrk="0" hangingPunct="0">
              <a:lnSpc>
                <a:spcPct val="100000"/>
              </a:lnSpc>
              <a:spcBef>
                <a:spcPct val="0"/>
              </a:spcBef>
              <a:spcAft>
                <a:spcPct val="0"/>
              </a:spcAft>
              <a:buClrTx/>
              <a:buSzTx/>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v. ear notching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vi. putting the sows into </a:t>
            </a: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farrowing</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pen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viii. Helping of </a:t>
            </a: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farrowing</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sows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ix. Transfer of pigs</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x. Balancing of body weight of animals, that is, litter weight at birth and at weaning.</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228600" y="533400"/>
            <a:ext cx="8763000" cy="57861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Working scheduled in pig farm</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Morning – </a:t>
            </a: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i</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Cleaning and disinfection early in the morning before feeding.</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ii. Feeding &amp; watering</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iii. Spotting out the sick animal.</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b</a:t>
            </a: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.Noon</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       </a:t>
            </a: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i</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weaning ii. </a:t>
            </a: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Deworming</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iii. Service   iv. weighing  v. Needle teeth cutting.</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c</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Evening -   I. Cleaning and disinfection including disposal </a:t>
            </a: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faeces</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ii. Feeding of ration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iii. Record keeping  ( </a:t>
            </a: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Maintenane</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of record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228600" y="457200"/>
            <a:ext cx="86868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people of the North East are generally non-vegetarian due to their tradition, culture and climatic condition and Arunachal is no exception. As such, the demand of piglets and pork is very high but the present availability is inadequate to meet the high demand of local population of this District</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228600" y="381000"/>
            <a:ext cx="86868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RECORD KEEPING</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 Feed record –     </a:t>
            </a: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i</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Date of issued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ii. Quantity issued  </a:t>
            </a:r>
          </a:p>
          <a:p>
            <a:pPr marL="0" marR="0" lvl="0" indent="0" algn="l" defTabSz="914400" rtl="0" eaLnBrk="0" fontAlgn="base" latinLnBrk="0" hangingPunct="0">
              <a:lnSpc>
                <a:spcPct val="100000"/>
              </a:lnSpc>
              <a:spcBef>
                <a:spcPct val="0"/>
              </a:spcBef>
              <a:spcAft>
                <a:spcPct val="0"/>
              </a:spcAft>
              <a:buClrTx/>
              <a:buSzTx/>
              <a:buFontTx/>
              <a:buNone/>
              <a:tabLst/>
            </a:pPr>
            <a:r>
              <a:rPr lang="en-US" sz="3200" dirty="0" smtClean="0">
                <a:latin typeface="Calibri" pitchFamily="34" charset="0"/>
                <a:ea typeface="Times New Roman" pitchFamily="18" charset="0"/>
                <a:cs typeface="Times New Roman" pitchFamily="18" charset="0"/>
              </a:rPr>
              <a:t>                                </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iii. Cost of feed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iv. Sources from which received.</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b</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Labour</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record – </a:t>
            </a: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i</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No. of </a:t>
            </a: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labour</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engaged  </a:t>
            </a:r>
          </a:p>
          <a:p>
            <a:pPr marL="0" marR="0" lvl="0" indent="0" algn="l" defTabSz="914400" rtl="0" eaLnBrk="0" fontAlgn="base" latinLnBrk="0" hangingPunct="0">
              <a:lnSpc>
                <a:spcPct val="100000"/>
              </a:lnSpc>
              <a:spcBef>
                <a:spcPct val="0"/>
              </a:spcBef>
              <a:spcAft>
                <a:spcPct val="0"/>
              </a:spcAft>
              <a:buClrTx/>
              <a:buSzTx/>
              <a:buFontTx/>
              <a:buNone/>
              <a:tabLst/>
            </a:pPr>
            <a:r>
              <a:rPr lang="en-US" sz="3200" dirty="0" smtClean="0">
                <a:latin typeface="Calibri" pitchFamily="34" charset="0"/>
                <a:ea typeface="Times New Roman" pitchFamily="18" charset="0"/>
                <a:cs typeface="Times New Roman" pitchFamily="18" charset="0"/>
              </a:rPr>
              <a:t>                                 </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ii. Date   iii. Wage per person.</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c</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Farrowing</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register-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i</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No. of litter </a:t>
            </a: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farrowed</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&amp; Date</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ii. No. of litter weaned &amp; date</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iii. Name of sow</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228600" y="304800"/>
            <a:ext cx="8686800"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d</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Breeding register – </a:t>
            </a: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i</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Name of pig   ii. Date of service   iii. Identification marks.</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e</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Health care &amp; mortality record –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i</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Preventive vaccine – given to prevent the epidemic form of diseases such as Swine fever, Hog cholera, FMD, Anthrax etc.</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ii. </a:t>
            </a: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Deworming</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 done periodically, also need </a:t>
            </a: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feacal</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examination, type of medicine used to be recorded.</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iii. Treatment register – date &amp; medicine used to be recorded.</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iv. Mortality register – Date of death &amp; cause of mortality be recorded</a:t>
            </a: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228600" y="609600"/>
            <a:ext cx="86868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f</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Herd or pedigree record - pedigree means record of ancestor up to four times generation. Each animal’s history is recorded from birth onward. Nicking ability, growth rate, performance of animal can be known with this record.</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g</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Overall record/ complete enterprise record.</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228600" y="304800"/>
            <a:ext cx="86868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CARE AND MANAGEMENT DURING AND AFTER FARROWING</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1. </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Attendant </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should look after the sow and piglets.</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2.Disinfection </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of </a:t>
            </a: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farrowing</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pen before </a:t>
            </a: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farrowing</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3. </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Pregnant </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sow should be transferred to </a:t>
            </a: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farrowing</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pen 3 – 4 days before expected date of </a:t>
            </a: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farrowing</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that of is 114</a:t>
            </a:r>
            <a:r>
              <a:rPr kumimoji="0" lang="en-US" sz="3200" b="0" i="0"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3 days after service.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4.  Cleaning of tongue, eyes and nostril of piglets.</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5.  Removal of placenta after expulsion of piglets.</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228600" y="457200"/>
            <a:ext cx="8686800"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6.   After removing the placenta, the piglets should be fed as all teats may not function or piglets may not get the teat directly.</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7.  Runt should be put in pectoral region where more secretion of milk is there. Piglets have habit of sucking that same particular teat, and hence they do not fight for teat.</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8.  After complete expulsion of piglets, </a:t>
            </a: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pessaries</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like </a:t>
            </a: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Furea</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bolus should be inserted inside the vagina or uterus for disinfection.</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9.   </a:t>
            </a: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Colostrum</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feeding: colostrums (first milk) which is rich in vitamin a and antibodies should be fed to every piglets as </a:t>
            </a: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colotrum</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provides immunity.</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228600" y="304800"/>
            <a:ext cx="86868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10.  Cutting of umbilical cord in first day. Apply tr. Iodine or antiseptic ointment after cutting the cord.</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11.  Cutting of needle teeth in second or third day with the help of tooth nipper to prevent injuries to the mother’s teat.</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12.  Iron injection ( </a:t>
            </a: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Imferon</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 be given 4</a:t>
            </a:r>
            <a:r>
              <a:rPr kumimoji="0" lang="en-US" sz="3200" b="0"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th</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&amp; 14</a:t>
            </a:r>
            <a:r>
              <a:rPr kumimoji="0" lang="en-US" sz="3200" b="0"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th</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day to prevent piglet </a:t>
            </a: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anaemia</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13.  Copper sulfate solution or iron sulfate solution could be rub on mother’s teat, which is also essential to prevent piglet </a:t>
            </a: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anaemia</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28600" y="304800"/>
            <a:ext cx="86868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Weaning</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Weaning means separation of mother from the </a:t>
            </a: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piglets,usually</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done at 56 days (8 weeks) of age of piglets. However, weaning is usually done by weight but not by age. Separation of mother have got certain advantages, such as, piglets do not face new environment, although miss their mother. However, early weaning can be done at 21 days of age to obtain multiple </a:t>
            </a: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farrowing</a:t>
            </a: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ChangeArrowheads="1"/>
          </p:cNvSpPr>
          <p:nvPr/>
        </p:nvSpPr>
        <p:spPr bwMode="auto">
          <a:xfrm>
            <a:off x="304800" y="381000"/>
            <a:ext cx="86106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Advantages of early weaning includes </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i</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Reduce piglet mortality by preventing crushing of sow over the piglet.</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ii. Rebreed can be done in shorter period.</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iii. Prevent health loss of sow</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iv. Save space requirement.</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v. Body weight of piglet is better at mature and</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vi. Prevent transmission of disease and parasite from mother to piglets.</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228600" y="304800"/>
            <a:ext cx="8686800"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Disadvantages of early weaning </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i</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Cost of raising piglets is high.</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ii. Skill </a:t>
            </a: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labour</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is required.</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iii.Milk</a:t>
            </a:r>
            <a:r>
              <a:rPr lang="en-US" sz="3200" dirty="0" smtClean="0">
                <a:latin typeface="Calibri" pitchFamily="34" charset="0"/>
                <a:ea typeface="Times New Roman" pitchFamily="18" charset="0"/>
                <a:cs typeface="Times New Roman" pitchFamily="18" charset="0"/>
              </a:rPr>
              <a:t> </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replacer is require</a:t>
            </a:r>
            <a:r>
              <a:rPr kumimoji="0" lang="en-US" sz="3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(Egg </a:t>
            </a: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yolk+Glucose+water+antibiotic</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iv. Greater devotion is essential.</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ChangeArrowheads="1"/>
          </p:cNvSpPr>
          <p:nvPr/>
        </p:nvSpPr>
        <p:spPr bwMode="auto">
          <a:xfrm>
            <a:off x="228600" y="381000"/>
            <a:ext cx="8686800"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Foster mother</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In case of non-functional teat or inverted nipple in mother (Sow) or the sow died after giving birth, the foster mother is used, usually done in large farm. After rubbing the piglets with certain aromatic substances or with certain sort of antiseptic, are transferred to foster mother so as not to recognize them by smelling.</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228600" y="457200"/>
            <a:ext cx="8686800" cy="28315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 fact, this sector could be very basis of improved diets and is vital in the socio-economy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upliftment</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of the district. Therefore, it is imperative to encourage and promote sustainable and livelihood generating activities such as pig rearing.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ChangeArrowheads="1"/>
          </p:cNvSpPr>
          <p:nvPr/>
        </p:nvSpPr>
        <p:spPr bwMode="auto">
          <a:xfrm>
            <a:off x="228600" y="304800"/>
            <a:ext cx="86868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Cause of Mortality in piglets</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Up to 80% mortality in piglet is found in pre-weaning period.</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1. Trampling - Means death or crushing death. This should be taken care of by the attendant.</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2. Piglet scouring – cause by Escherichia coli, usually found in </a:t>
            </a: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faecal</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contamination and hence, disinfection of </a:t>
            </a: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farrowing</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pen is essential.</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3. Piglet </a:t>
            </a: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anaemia</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 Iron injection to be given on 4</a:t>
            </a:r>
            <a:r>
              <a:rPr kumimoji="0" lang="en-US" sz="3200" b="0"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th</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&amp; 14</a:t>
            </a:r>
            <a:r>
              <a:rPr kumimoji="0" lang="en-US" sz="3200" b="0"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th</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day of piglet.</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4. Swine fever – vaccination in 6 – 8 weeks of age.</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ChangeArrowheads="1"/>
          </p:cNvSpPr>
          <p:nvPr/>
        </p:nvSpPr>
        <p:spPr bwMode="auto">
          <a:xfrm>
            <a:off x="228600" y="381000"/>
            <a:ext cx="8686800" cy="62786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Management of Boar</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i</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Good ration should be given, particularly, breeding boar.</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ii. Boar should be given exercise to make animal active and for better circulation, otherwise boar will become fatty and thereby loose l reproductive activities.</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iii. Male/female ratio: 1:4</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iv. Breeding be allowed from 12 months of age, but from 18 months - 4 yrs, fertility is high.</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v. Similar size boar can be kept together, or may house individually.</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ChangeArrowheads="1"/>
          </p:cNvSpPr>
          <p:nvPr/>
        </p:nvSpPr>
        <p:spPr bwMode="auto">
          <a:xfrm>
            <a:off x="228600" y="457200"/>
            <a:ext cx="86868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Advantages –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i</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Boar </a:t>
            </a: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odour</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can be removed and thereby improve quality of pork.</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Ii. Faster growth rate.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iii. Barrow can be housed together easily as they are sterile, and also can be housed with sow without any problem.</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Iv. Housing requirement can be minimized’</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v. Castrated boar becomes more docile and easier to handle.</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vi. More deposition of fat in body tissues.</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1" name="Object 1"/>
          <p:cNvGraphicFramePr>
            <a:graphicFrameLocks noChangeAspect="1"/>
          </p:cNvGraphicFramePr>
          <p:nvPr/>
        </p:nvGraphicFramePr>
        <p:xfrm>
          <a:off x="685800" y="1219200"/>
          <a:ext cx="8305800" cy="5474277"/>
        </p:xfrm>
        <a:graphic>
          <a:graphicData uri="http://schemas.openxmlformats.org/presentationml/2006/ole">
            <p:oleObj spid="_x0000_s61441" name="Slide" r:id="rId3" imgW="4562441" imgH="3419345" progId="PowerPoint.Slide.12">
              <p:embed/>
            </p:oleObj>
          </a:graphicData>
        </a:graphic>
      </p:graphicFrame>
      <p:sp>
        <p:nvSpPr>
          <p:cNvPr id="61442" name="AutoShape 2"/>
          <p:cNvSpPr>
            <a:spLocks noChangeShapeType="1"/>
          </p:cNvSpPr>
          <p:nvPr/>
        </p:nvSpPr>
        <p:spPr bwMode="auto">
          <a:xfrm>
            <a:off x="466725" y="1981200"/>
            <a:ext cx="0"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61443" name="Rectangle 3"/>
          <p:cNvSpPr>
            <a:spLocks noChangeArrowheads="1"/>
          </p:cNvSpPr>
          <p:nvPr/>
        </p:nvSpPr>
        <p:spPr bwMode="auto">
          <a:xfrm>
            <a:off x="228600" y="381000"/>
            <a:ext cx="8686800" cy="8002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Housing for Pig</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444" name="Rectangle 4"/>
          <p:cNvSpPr>
            <a:spLocks noChangeArrowheads="1"/>
          </p:cNvSpPr>
          <p:nvPr/>
        </p:nvSpPr>
        <p:spPr bwMode="auto">
          <a:xfrm>
            <a:off x="228600" y="762000"/>
            <a:ext cx="8763000" cy="8925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800" dirty="0" smtClean="0">
                <a:latin typeface="Calibri" pitchFamily="34" charset="0"/>
                <a:ea typeface="Times New Roman" pitchFamily="18" charset="0"/>
                <a:cs typeface="Times New Roman" pitchFamily="18" charset="0"/>
              </a:rPr>
              <a:t>‘</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Build your own farm building’.</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61445" name="Rectangle 5"/>
          <p:cNvSpPr>
            <a:spLocks noChangeArrowheads="1"/>
          </p:cNvSpPr>
          <p:nvPr/>
        </p:nvSpPr>
        <p:spPr bwMode="auto">
          <a:xfrm>
            <a:off x="0" y="5448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sng" strike="noStrike" cap="none" normalizeH="0" baseline="0" smtClean="0">
                <a:ln>
                  <a:noFill/>
                </a:ln>
                <a:solidFill>
                  <a:schemeClr val="tx1"/>
                </a:solidFill>
                <a:effectLst/>
                <a:latin typeface="Calibri" pitchFamily="34" charset="0"/>
                <a:ea typeface="Times New Roman" pitchFamily="18" charset="0"/>
                <a:cs typeface="Times New Roman" pitchFamily="18" charset="0"/>
              </a:rPr>
              <a:t>Ground Floor plan (Dry stock)</a:t>
            </a:r>
            <a:r>
              <a:rPr kumimoji="0" lang="en-US"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ChangeArrowheads="1"/>
          </p:cNvSpPr>
          <p:nvPr/>
        </p:nvSpPr>
        <p:spPr bwMode="auto">
          <a:xfrm>
            <a:off x="228600" y="304800"/>
            <a:ext cx="86868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marR="0" lvl="0" indent="-514350" algn="l" defTabSz="914400" rtl="0" eaLnBrk="1" fontAlgn="base" latinLnBrk="0" hangingPunct="1">
              <a:lnSpc>
                <a:spcPct val="100000"/>
              </a:lnSpc>
              <a:spcBef>
                <a:spcPct val="0"/>
              </a:spcBef>
              <a:spcAft>
                <a:spcPct val="0"/>
              </a:spcAft>
              <a:buClrTx/>
              <a:buSzTx/>
              <a:buFontTx/>
              <a:buAutoNum type="arabicPeriod"/>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Floor space requirement</a:t>
            </a:r>
          </a:p>
          <a:p>
            <a:pPr marL="514350" marR="0" lvl="0" indent="-514350" algn="l" defTabSz="914400" rtl="0" eaLnBrk="1" fontAlgn="base" latinLnBrk="0" hangingPunct="1">
              <a:lnSpc>
                <a:spcPct val="100000"/>
              </a:lnSpc>
              <a:spcBef>
                <a:spcPct val="0"/>
              </a:spcBef>
              <a:spcAft>
                <a:spcPct val="0"/>
              </a:spcAft>
              <a:buClrTx/>
              <a:buSzTx/>
              <a:tabLst/>
            </a:pPr>
            <a:r>
              <a:rPr lang="en-US" sz="3200" dirty="0" smtClean="0">
                <a:latin typeface="Calibri" pitchFamily="34" charset="0"/>
                <a:ea typeface="Times New Roman" pitchFamily="18" charset="0"/>
                <a:cs typeface="Times New Roman" pitchFamily="18" charset="0"/>
              </a:rPr>
              <a:t>                   </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 Fattening pig: 10-16 </a:t>
            </a: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sq.ft</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/pig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3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 Fattening pig in yard: 30-40 </a:t>
            </a: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sq.ft</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/pig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 </a:t>
            </a: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Farrowing</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pig: 60-80 </a:t>
            </a: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sq.ft</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/sow &amp; litter</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3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 Boar pen: 40-50 </a:t>
            </a: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sq.ft</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/pig</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 Creep area: 15 – 20 </a:t>
            </a: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sq.ft</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2. Wall: Height of wall should be 4’-5’ from the floor. Bricks and concrete are best material for wall. Height of 3’ from floor may be constructed with bricks / concrete, while remaining 1’-2’ may be of wood or 2’’ G.I pipe.</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3. Door: wide 2’6’’ – 3’.</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noChangeArrowheads="1"/>
          </p:cNvSpPr>
          <p:nvPr/>
        </p:nvSpPr>
        <p:spPr bwMode="auto">
          <a:xfrm>
            <a:off x="228600" y="304800"/>
            <a:ext cx="8686800" cy="43088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4. Trough: 12’’ space is require for each pig. Height: 12’’ and width:15’’.</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5. Drain: Floor should be laid to fall toward a drain for rapid drainage.</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6. </a:t>
            </a: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Farrowing</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pen: Guard rail consisting of G.I pipe of 2’’ diameter or bamboo pole may be placed along the wall. Rail usually fitted 8-10’’ from and off the wall and floor.</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
          <p:cNvSpPr>
            <a:spLocks noChangeArrowheads="1"/>
          </p:cNvSpPr>
          <p:nvPr/>
        </p:nvSpPr>
        <p:spPr bwMode="auto">
          <a:xfrm>
            <a:off x="228600" y="304800"/>
            <a:ext cx="8686800" cy="43088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Service</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In pig, heat last for 2 – 3 days and service is done in late heat or second day of heat as is most suitable period. </a:t>
            </a: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Oestrus</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cycle is 21 days. Heat symptom – restlessness, try to mount over other animal or mounted by others, swelling of vulva, mucous discharge, and allow the hand to place over loin region and not running away.</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noChangeArrowheads="1"/>
          </p:cNvSpPr>
          <p:nvPr/>
        </p:nvSpPr>
        <p:spPr bwMode="auto">
          <a:xfrm>
            <a:off x="228600" y="304800"/>
            <a:ext cx="86868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Synchronization</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Synchronization means giving of some hormonal injection which makes all the animals to come in </a:t>
            </a: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oestrous</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same time.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Advantages – </a:t>
            </a: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i</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Availability of foster ii. Reduce </a:t>
            </a: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labour</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works iii. Could be mated at same time   iv. Marketing is also advantage   v. weaning can be done at same time and vi. Loss during pre-weaning is loss.</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ChangeArrowheads="1"/>
          </p:cNvSpPr>
          <p:nvPr/>
        </p:nvSpPr>
        <p:spPr bwMode="auto">
          <a:xfrm>
            <a:off x="228600" y="228600"/>
            <a:ext cx="8686800"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ARTIFICIAL INSEMINATION</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A.I means process of collection of semen, processed and deposited into the female genital tract artificially when the female is in heat. Advantages – </a:t>
            </a: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i</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Large No. of sows can be inseminated by using single boar and ii. Cost of maintenance is reduced by rearing single boar in place of many.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noChangeArrowheads="1"/>
          </p:cNvSpPr>
          <p:nvPr/>
        </p:nvSpPr>
        <p:spPr bwMode="auto">
          <a:xfrm>
            <a:off x="228600" y="457200"/>
            <a:ext cx="86868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Testing of Boar for fertility: </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- 3 methods-</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i</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Microscopic examination – Motility of semen can be examined in microscope. Zigzag movement of semen indicates good fertility.</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ii. Mating with 3 – 4 market gilts: After 21 days if gilt do not return to heat indicates boar fertility.</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iii. After 21 days of mating, market gilt is slaughter and count for the embryos; and 10 – 12 embryos indicates high fertility.</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228600" y="609600"/>
            <a:ext cx="86868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Advantage of pig farming</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1. Pigs can be reared according to own will in small or large numbers, and can increase or                                                                                                                                                                                                                               decrease the stock.</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2. Multiple </a:t>
            </a: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farrowing</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Pig gives many piglets at one </a:t>
            </a: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farrowing</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and hence, production can be multiplied rapidly.</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3. Pigs grow much faster comparing to other animals.</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
          <p:cNvSpPr>
            <a:spLocks noChangeArrowheads="1"/>
          </p:cNvSpPr>
          <p:nvPr/>
        </p:nvSpPr>
        <p:spPr bwMode="auto">
          <a:xfrm>
            <a:off x="228600" y="381000"/>
            <a:ext cx="86868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System of breeding:-</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571500" marR="0" lvl="0" indent="-571500" algn="just" defTabSz="914400" rtl="0" eaLnBrk="0" fontAlgn="base" latinLnBrk="0" hangingPunct="0">
              <a:lnSpc>
                <a:spcPct val="100000"/>
              </a:lnSpc>
              <a:spcBef>
                <a:spcPct val="0"/>
              </a:spcBef>
              <a:spcAft>
                <a:spcPct val="0"/>
              </a:spcAft>
              <a:buClrTx/>
              <a:buSzTx/>
              <a:buFontTx/>
              <a:buAutoNum type="romanLcPeriod"/>
              <a:tabLst/>
            </a:pP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Pure breeding</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It can be defined as a member of the breed which posses a common ancestry breed and distinct characteristics; </a:t>
            </a:r>
          </a:p>
          <a:p>
            <a:pPr marL="571500" marR="0" lvl="0" indent="-571500" algn="just" defTabSz="914400" rtl="0" eaLnBrk="0" fontAlgn="base" latinLnBrk="0" hangingPunct="0">
              <a:lnSpc>
                <a:spcPct val="100000"/>
              </a:lnSpc>
              <a:spcBef>
                <a:spcPct val="0"/>
              </a:spcBef>
              <a:spcAft>
                <a:spcPct val="0"/>
              </a:spcAft>
              <a:buClrTx/>
              <a:buSzTx/>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e.g</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pure breed boar x pure breed sow/gilt. These animals may be either registered or eligible for registration in that breed. The objective of pure breeding is to supply pure breed animal for breeding purpose to other farmer’s enterprise</a:t>
            </a: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AutoShape 2"/>
          <p:cNvSpPr>
            <a:spLocks noChangeShapeType="1"/>
          </p:cNvSpPr>
          <p:nvPr/>
        </p:nvSpPr>
        <p:spPr bwMode="auto">
          <a:xfrm flipH="1">
            <a:off x="838200" y="3276600"/>
            <a:ext cx="381000" cy="68580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69633" name="AutoShape 1"/>
          <p:cNvSpPr>
            <a:spLocks noChangeShapeType="1"/>
          </p:cNvSpPr>
          <p:nvPr/>
        </p:nvSpPr>
        <p:spPr bwMode="auto">
          <a:xfrm>
            <a:off x="457200" y="3352800"/>
            <a:ext cx="152400" cy="60960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69635" name="Rectangle 3"/>
          <p:cNvSpPr>
            <a:spLocks noChangeArrowheads="1"/>
          </p:cNvSpPr>
          <p:nvPr/>
        </p:nvSpPr>
        <p:spPr bwMode="auto">
          <a:xfrm>
            <a:off x="228600" y="381000"/>
            <a:ext cx="86106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ii</a:t>
            </a: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Inbreeding or close breeding:</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The animals are mated among closely related. The objective of inbreeding is to preserve the outstanding characteristic of parent like uniform size, conformation etc., e.g. Full brother x full sister.                                    X1 x Y1</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69636" name="Rectangle 4"/>
          <p:cNvSpPr>
            <a:spLocks noChangeArrowheads="1"/>
          </p:cNvSpPr>
          <p:nvPr/>
        </p:nvSpPr>
        <p:spPr bwMode="auto">
          <a:xfrm>
            <a:off x="228600" y="2895600"/>
            <a:ext cx="8610600"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3200" b="0" i="0"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X2xY2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Disadvantage – too much inbreeding cause still births, cleft palate. blindness, </a:t>
            </a: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atresia</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anii</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due to lethal gene</a:t>
            </a: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r>
              <a:rPr kumimoji="0" lang="en-US" sz="1200" b="0" i="0"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1" name="AutoShape 5"/>
          <p:cNvSpPr>
            <a:spLocks noChangeShapeType="1"/>
          </p:cNvSpPr>
          <p:nvPr/>
        </p:nvSpPr>
        <p:spPr bwMode="auto">
          <a:xfrm flipH="1">
            <a:off x="1295400" y="3505200"/>
            <a:ext cx="304800" cy="83820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70660" name="AutoShape 4"/>
          <p:cNvSpPr>
            <a:spLocks noChangeShapeType="1"/>
          </p:cNvSpPr>
          <p:nvPr/>
        </p:nvSpPr>
        <p:spPr bwMode="auto">
          <a:xfrm>
            <a:off x="609600" y="3581400"/>
            <a:ext cx="152400" cy="76200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70659" name="AutoShape 3"/>
          <p:cNvSpPr>
            <a:spLocks noChangeShapeType="1"/>
          </p:cNvSpPr>
          <p:nvPr/>
        </p:nvSpPr>
        <p:spPr bwMode="auto">
          <a:xfrm flipH="1">
            <a:off x="2667000" y="3581400"/>
            <a:ext cx="228600" cy="76200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70658" name="AutoShape 2"/>
          <p:cNvSpPr>
            <a:spLocks noChangeShapeType="1"/>
          </p:cNvSpPr>
          <p:nvPr/>
        </p:nvSpPr>
        <p:spPr bwMode="auto">
          <a:xfrm>
            <a:off x="1905000" y="3581400"/>
            <a:ext cx="152400" cy="83820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70662" name="Rectangle 6"/>
          <p:cNvSpPr>
            <a:spLocks noChangeArrowheads="1"/>
          </p:cNvSpPr>
          <p:nvPr/>
        </p:nvSpPr>
        <p:spPr bwMode="auto">
          <a:xfrm>
            <a:off x="228600" y="533400"/>
            <a:ext cx="8686800"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iii. Line breeding</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It is less intensive form of inbreeding, not as close as date of inbreeding, </a:t>
            </a: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e.g</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Half brother x half sister. The objective of line breeding is to keep offspring closely related at some highly admire ancestor.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X1 x Y1: X1 x Z1</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0663" name="Rectangle 7"/>
          <p:cNvSpPr>
            <a:spLocks noChangeArrowheads="1"/>
          </p:cNvSpPr>
          <p:nvPr/>
        </p:nvSpPr>
        <p:spPr bwMode="auto">
          <a:xfrm rot="10800000" flipV="1">
            <a:off x="304800" y="3335499"/>
            <a:ext cx="8382000" cy="19082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X2,Y2      X2,Z2</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0664" name="Rectangle 8"/>
          <p:cNvSpPr>
            <a:spLocks noChangeArrowheads="1"/>
          </p:cNvSpPr>
          <p:nvPr/>
        </p:nvSpPr>
        <p:spPr bwMode="auto">
          <a:xfrm>
            <a:off x="304800" y="5181600"/>
            <a:ext cx="853440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3200" b="0" i="0"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X2 x Z2</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4" name="Straight Arrow Connector 13"/>
          <p:cNvCxnSpPr/>
          <p:nvPr/>
        </p:nvCxnSpPr>
        <p:spPr>
          <a:xfrm>
            <a:off x="533400" y="57150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
          <p:cNvSpPr>
            <a:spLocks noChangeArrowheads="1"/>
          </p:cNvSpPr>
          <p:nvPr/>
        </p:nvSpPr>
        <p:spPr bwMode="auto">
          <a:xfrm>
            <a:off x="228600" y="533400"/>
            <a:ext cx="86868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iii. Out crossing</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It is the system of breeding within the breed where the members of breed have no relationship </a:t>
            </a: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atleast</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from 4</a:t>
            </a:r>
            <a:r>
              <a:rPr kumimoji="0" lang="en-US" sz="3200" b="0"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th</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 6</a:t>
            </a:r>
            <a:r>
              <a:rPr kumimoji="0" lang="en-US" sz="3200" b="0"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th</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generation. This system is mostly followed by the farmers for commercial purposes</a:t>
            </a: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1"/>
          <p:cNvSpPr>
            <a:spLocks noChangeArrowheads="1"/>
          </p:cNvSpPr>
          <p:nvPr/>
        </p:nvSpPr>
        <p:spPr bwMode="auto">
          <a:xfrm>
            <a:off x="228600" y="457200"/>
            <a:ext cx="86868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Up-grading</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It is a system of mating between pure breed sire with non-descriptive female. The objective is to improve the quality and productivity of local pigs. They have better adaptability and resistant power.</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AutoShape 2"/>
          <p:cNvSpPr>
            <a:spLocks noChangeShapeType="1"/>
          </p:cNvSpPr>
          <p:nvPr/>
        </p:nvSpPr>
        <p:spPr bwMode="auto">
          <a:xfrm flipH="1">
            <a:off x="3505200" y="4876800"/>
            <a:ext cx="228600" cy="60960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75777" name="AutoShape 1"/>
          <p:cNvSpPr>
            <a:spLocks noChangeShapeType="1"/>
          </p:cNvSpPr>
          <p:nvPr/>
        </p:nvSpPr>
        <p:spPr bwMode="auto">
          <a:xfrm>
            <a:off x="3200400" y="4800600"/>
            <a:ext cx="152400" cy="68580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75779" name="Rectangle 3"/>
          <p:cNvSpPr>
            <a:spLocks noChangeArrowheads="1"/>
          </p:cNvSpPr>
          <p:nvPr/>
        </p:nvSpPr>
        <p:spPr bwMode="auto">
          <a:xfrm>
            <a:off x="0" y="0"/>
            <a:ext cx="8686800" cy="52322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Cross breeding</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It is mating between 2 or more different breeds, mainly use for commercial purpose. Different method of cross breeding –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i</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Single breeding: cross between one established breed with other </a:t>
            </a: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e.g</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Mulefoot</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x Poland china (50 x 50).</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ii. Double crossing:  A 75 x C 25 (where Male A x Female B=C)</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  x   B</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5780" name="Rectangle 4"/>
          <p:cNvSpPr>
            <a:spLocks noChangeArrowheads="1"/>
          </p:cNvSpPr>
          <p:nvPr/>
        </p:nvSpPr>
        <p:spPr bwMode="auto">
          <a:xfrm>
            <a:off x="0" y="5029200"/>
            <a:ext cx="8305800" cy="11387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sz="2800" dirty="0" smtClean="0">
                <a:latin typeface="Calibri" pitchFamily="34" charset="0"/>
                <a:ea typeface="Times New Roman" pitchFamily="18" charset="0"/>
                <a:cs typeface="Times New Roman" pitchFamily="18" charset="0"/>
              </a:rPr>
              <a:t>                                       </a:t>
            </a: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C  x A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30" name="AutoShape 6"/>
          <p:cNvSpPr>
            <a:spLocks noChangeShapeType="1"/>
          </p:cNvSpPr>
          <p:nvPr/>
        </p:nvSpPr>
        <p:spPr bwMode="auto">
          <a:xfrm flipH="1">
            <a:off x="3581400" y="4038600"/>
            <a:ext cx="685800" cy="45720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77829" name="AutoShape 5"/>
          <p:cNvSpPr>
            <a:spLocks noChangeShapeType="1"/>
          </p:cNvSpPr>
          <p:nvPr/>
        </p:nvSpPr>
        <p:spPr bwMode="auto">
          <a:xfrm>
            <a:off x="3962400" y="3048000"/>
            <a:ext cx="304800" cy="53340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77828" name="AutoShape 4"/>
          <p:cNvSpPr>
            <a:spLocks noChangeShapeType="1"/>
          </p:cNvSpPr>
          <p:nvPr/>
        </p:nvSpPr>
        <p:spPr bwMode="auto">
          <a:xfrm flipH="1">
            <a:off x="4876800" y="3200400"/>
            <a:ext cx="533400" cy="392112"/>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77827" name="AutoShape 3"/>
          <p:cNvSpPr>
            <a:spLocks noChangeShapeType="1"/>
          </p:cNvSpPr>
          <p:nvPr/>
        </p:nvSpPr>
        <p:spPr bwMode="auto">
          <a:xfrm>
            <a:off x="3505200" y="5105400"/>
            <a:ext cx="381000" cy="53340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77826" name="AutoShape 2"/>
          <p:cNvSpPr>
            <a:spLocks noChangeShapeType="1"/>
          </p:cNvSpPr>
          <p:nvPr/>
        </p:nvSpPr>
        <p:spPr bwMode="auto">
          <a:xfrm>
            <a:off x="2895600" y="4114800"/>
            <a:ext cx="228600" cy="38100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77825" name="AutoShape 1"/>
          <p:cNvSpPr>
            <a:spLocks noChangeShapeType="1"/>
          </p:cNvSpPr>
          <p:nvPr/>
        </p:nvSpPr>
        <p:spPr bwMode="auto">
          <a:xfrm flipH="1">
            <a:off x="4191000" y="5029200"/>
            <a:ext cx="762000" cy="60960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77831" name="Rectangle 7"/>
          <p:cNvSpPr>
            <a:spLocks noChangeArrowheads="1"/>
          </p:cNvSpPr>
          <p:nvPr/>
        </p:nvSpPr>
        <p:spPr bwMode="auto">
          <a:xfrm>
            <a:off x="2895600" y="2438400"/>
            <a:ext cx="34290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752850" algn="l"/>
              </a:tabLst>
            </a:pPr>
            <a:r>
              <a:rPr kumimoji="0" lang="en-US" sz="3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       x       b</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75285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7832" name="Rectangle 8"/>
          <p:cNvSpPr>
            <a:spLocks noChangeArrowheads="1"/>
          </p:cNvSpPr>
          <p:nvPr/>
        </p:nvSpPr>
        <p:spPr bwMode="auto">
          <a:xfrm>
            <a:off x="0" y="3429000"/>
            <a:ext cx="9144000" cy="9848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752850" algn="l"/>
              </a:tabLst>
            </a:pP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752850" algn="l"/>
              </a:tabLst>
            </a:pP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        x        c</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75285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7833" name="Rectangle 9"/>
          <p:cNvSpPr>
            <a:spLocks noChangeArrowheads="1"/>
          </p:cNvSpPr>
          <p:nvPr/>
        </p:nvSpPr>
        <p:spPr bwMode="auto">
          <a:xfrm>
            <a:off x="304800" y="3505200"/>
            <a:ext cx="8382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752850" algn="l"/>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752850" algn="l"/>
              </a:tabLst>
            </a:pP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7834" name="Rectangle 10"/>
          <p:cNvSpPr>
            <a:spLocks noChangeArrowheads="1"/>
          </p:cNvSpPr>
          <p:nvPr/>
        </p:nvSpPr>
        <p:spPr bwMode="auto">
          <a:xfrm>
            <a:off x="3429000" y="4800600"/>
            <a:ext cx="3352800"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752850" algn="l"/>
              </a:tabLst>
            </a:pPr>
            <a:endPar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752850" algn="l"/>
              </a:tabLst>
            </a:pP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752850" algn="l"/>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Calibri" pitchFamily="34" charset="0"/>
              </a:rPr>
              <a:t>Criss</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crossing</a:t>
            </a:r>
            <a:r>
              <a:rPr kumimoji="0" lang="en-US" sz="3200" b="0" i="0" u="none" strike="noStrike" cap="none" normalizeH="0" baseline="0" dirty="0" smtClean="0">
                <a:ln>
                  <a:noFill/>
                </a:ln>
                <a:solidFill>
                  <a:schemeClr val="tx1"/>
                </a:solidFill>
                <a:effectLst/>
                <a:latin typeface="Arial" pitchFamily="34" charset="0"/>
                <a:cs typeface="Arial" pitchFamily="34" charset="0"/>
              </a:rPr>
              <a:t> </a:t>
            </a:r>
          </a:p>
        </p:txBody>
      </p:sp>
      <p:sp>
        <p:nvSpPr>
          <p:cNvPr id="13" name="Rectangle 12"/>
          <p:cNvSpPr/>
          <p:nvPr/>
        </p:nvSpPr>
        <p:spPr>
          <a:xfrm>
            <a:off x="3048000" y="4419600"/>
            <a:ext cx="2438400" cy="861774"/>
          </a:xfrm>
          <a:prstGeom prst="rect">
            <a:avLst/>
          </a:prstGeom>
        </p:spPr>
        <p:txBody>
          <a:bodyPr wrap="square">
            <a:spAutoFit/>
          </a:bodyPr>
          <a:lstStyle/>
          <a:p>
            <a:pPr lvl="0" eaLnBrk="0" fontAlgn="base" hangingPunct="0">
              <a:spcBef>
                <a:spcPct val="0"/>
              </a:spcBef>
              <a:spcAft>
                <a:spcPct val="0"/>
              </a:spcAft>
              <a:tabLst>
                <a:tab pos="3752850" algn="l"/>
              </a:tabLst>
            </a:pPr>
            <a:r>
              <a:rPr lang="en-US" sz="3200" dirty="0" smtClean="0">
                <a:solidFill>
                  <a:prstClr val="black"/>
                </a:solidFill>
                <a:latin typeface="Calibri" pitchFamily="34" charset="0"/>
                <a:ea typeface="Times New Roman" pitchFamily="18" charset="0"/>
                <a:cs typeface="Times New Roman" pitchFamily="18" charset="0"/>
              </a:rPr>
              <a:t> d        x       b</a:t>
            </a:r>
            <a:endParaRPr lang="en-US" sz="3200" dirty="0" smtClean="0">
              <a:solidFill>
                <a:prstClr val="black"/>
              </a:solidFill>
              <a:latin typeface="Arial" pitchFamily="34" charset="0"/>
              <a:cs typeface="Arial" pitchFamily="34" charset="0"/>
            </a:endParaRPr>
          </a:p>
          <a:p>
            <a:pPr lvl="0" eaLnBrk="0" fontAlgn="base" hangingPunct="0">
              <a:spcBef>
                <a:spcPct val="0"/>
              </a:spcBef>
              <a:spcAft>
                <a:spcPct val="0"/>
              </a:spcAft>
              <a:tabLst>
                <a:tab pos="3752850" algn="l"/>
              </a:tabLst>
            </a:pPr>
            <a:endParaRPr lang="en-US" dirty="0" smtClean="0">
              <a:solidFill>
                <a:prstClr val="black"/>
              </a:solidFill>
              <a:latin typeface="Arial" pitchFamily="34" charset="0"/>
              <a:cs typeface="Arial" pitchFamily="34" charset="0"/>
            </a:endParaRPr>
          </a:p>
        </p:txBody>
      </p:sp>
      <p:sp>
        <p:nvSpPr>
          <p:cNvPr id="119809" name="Rectangle 1"/>
          <p:cNvSpPr>
            <a:spLocks noChangeArrowheads="1"/>
          </p:cNvSpPr>
          <p:nvPr/>
        </p:nvSpPr>
        <p:spPr bwMode="auto">
          <a:xfrm>
            <a:off x="228600" y="228600"/>
            <a:ext cx="868680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iii. Triple crossing: A  x  D ( 87:13), Where, Male A x Female B=C, Male A x Female C=D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iv. </a:t>
            </a: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Criss</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crossing: </a:t>
            </a: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criss</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crossing between two breeds.  </a:t>
            </a: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E.g</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Duroc</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x Chester white</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46" name="AutoShape 14"/>
          <p:cNvSpPr>
            <a:spLocks noChangeArrowheads="1"/>
          </p:cNvSpPr>
          <p:nvPr/>
        </p:nvSpPr>
        <p:spPr bwMode="auto">
          <a:xfrm>
            <a:off x="2895600" y="1981200"/>
            <a:ext cx="3429000" cy="2895600"/>
          </a:xfrm>
          <a:prstGeom prst="flowChartConnector">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845" name="AutoShape 13"/>
          <p:cNvSpPr>
            <a:spLocks noChangeShapeType="1"/>
          </p:cNvSpPr>
          <p:nvPr/>
        </p:nvSpPr>
        <p:spPr bwMode="auto">
          <a:xfrm>
            <a:off x="4191000" y="2057400"/>
            <a:ext cx="457200" cy="114300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20844" name="AutoShape 12"/>
          <p:cNvSpPr>
            <a:spLocks noChangeShapeType="1"/>
          </p:cNvSpPr>
          <p:nvPr/>
        </p:nvSpPr>
        <p:spPr bwMode="auto">
          <a:xfrm flipH="1" flipV="1">
            <a:off x="3962400" y="2133599"/>
            <a:ext cx="457200" cy="114300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20843" name="AutoShape 11"/>
          <p:cNvSpPr>
            <a:spLocks noChangeShapeType="1"/>
          </p:cNvSpPr>
          <p:nvPr/>
        </p:nvSpPr>
        <p:spPr bwMode="auto">
          <a:xfrm flipH="1" flipV="1">
            <a:off x="5334000" y="2133599"/>
            <a:ext cx="228600" cy="76201"/>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20842" name="AutoShape 10"/>
          <p:cNvSpPr>
            <a:spLocks noChangeShapeType="1"/>
          </p:cNvSpPr>
          <p:nvPr/>
        </p:nvSpPr>
        <p:spPr bwMode="auto">
          <a:xfrm flipH="1">
            <a:off x="3124200" y="2514600"/>
            <a:ext cx="152400" cy="22860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20841" name="AutoShape 9"/>
          <p:cNvSpPr>
            <a:spLocks noChangeShapeType="1"/>
          </p:cNvSpPr>
          <p:nvPr/>
        </p:nvSpPr>
        <p:spPr bwMode="auto">
          <a:xfrm flipV="1">
            <a:off x="2895600" y="3276599"/>
            <a:ext cx="1466850" cy="15240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20840" name="AutoShape 8"/>
          <p:cNvSpPr>
            <a:spLocks noChangeShapeType="1"/>
          </p:cNvSpPr>
          <p:nvPr/>
        </p:nvSpPr>
        <p:spPr bwMode="auto">
          <a:xfrm flipV="1">
            <a:off x="4800600" y="3048000"/>
            <a:ext cx="1447800" cy="15240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20839" name="AutoShape 7"/>
          <p:cNvSpPr>
            <a:spLocks noChangeShapeType="1"/>
          </p:cNvSpPr>
          <p:nvPr/>
        </p:nvSpPr>
        <p:spPr bwMode="auto">
          <a:xfrm flipH="1">
            <a:off x="2895600" y="3581400"/>
            <a:ext cx="1543050" cy="168275"/>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20838" name="AutoShape 6"/>
          <p:cNvSpPr>
            <a:spLocks noChangeArrowheads="1"/>
          </p:cNvSpPr>
          <p:nvPr/>
        </p:nvSpPr>
        <p:spPr bwMode="auto">
          <a:xfrm flipV="1">
            <a:off x="4572000" y="3276600"/>
            <a:ext cx="45719" cy="76200"/>
          </a:xfrm>
          <a:prstGeom prst="flowChartConnector">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120837" name="AutoShape 5"/>
          <p:cNvSpPr>
            <a:spLocks noChangeShapeType="1"/>
          </p:cNvSpPr>
          <p:nvPr/>
        </p:nvSpPr>
        <p:spPr bwMode="auto">
          <a:xfrm>
            <a:off x="4876800" y="3581400"/>
            <a:ext cx="533400" cy="114300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20836" name="AutoShape 4"/>
          <p:cNvSpPr>
            <a:spLocks noChangeShapeType="1"/>
          </p:cNvSpPr>
          <p:nvPr/>
        </p:nvSpPr>
        <p:spPr bwMode="auto">
          <a:xfrm flipH="1" flipV="1">
            <a:off x="4495800" y="3657600"/>
            <a:ext cx="533400" cy="121920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20835" name="AutoShape 3"/>
          <p:cNvSpPr>
            <a:spLocks noChangeShapeType="1"/>
          </p:cNvSpPr>
          <p:nvPr/>
        </p:nvSpPr>
        <p:spPr bwMode="auto">
          <a:xfrm flipH="1">
            <a:off x="4953000" y="3352800"/>
            <a:ext cx="1371600" cy="152401"/>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20834" name="AutoShape 2"/>
          <p:cNvSpPr>
            <a:spLocks noChangeShapeType="1"/>
          </p:cNvSpPr>
          <p:nvPr/>
        </p:nvSpPr>
        <p:spPr bwMode="auto">
          <a:xfrm>
            <a:off x="3733800" y="4648200"/>
            <a:ext cx="152400" cy="7620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20833" name="AutoShape 1"/>
          <p:cNvSpPr>
            <a:spLocks noChangeShapeType="1"/>
          </p:cNvSpPr>
          <p:nvPr/>
        </p:nvSpPr>
        <p:spPr bwMode="auto">
          <a:xfrm flipV="1">
            <a:off x="6096000" y="4114800"/>
            <a:ext cx="50800" cy="60325"/>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20847" name="Rectangle 15"/>
          <p:cNvSpPr>
            <a:spLocks noChangeArrowheads="1"/>
          </p:cNvSpPr>
          <p:nvPr/>
        </p:nvSpPr>
        <p:spPr bwMode="auto">
          <a:xfrm>
            <a:off x="228600" y="228600"/>
            <a:ext cx="8763000" cy="13542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v. Rotational crossing: It is mating in rotational among four or more breeds.</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0848" name="Rectangle 16"/>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1"/>
          <p:cNvSpPr>
            <a:spLocks noChangeArrowheads="1"/>
          </p:cNvSpPr>
          <p:nvPr/>
        </p:nvSpPr>
        <p:spPr bwMode="auto">
          <a:xfrm>
            <a:off x="228600" y="457200"/>
            <a:ext cx="86868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Homozygocity</a:t>
            </a: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 Inbreeding</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Repeated inbreeding lead to lethal effect of gene and animal having homozygous gene is called </a:t>
            </a: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homozygocity</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Example of lethal effect of gene includes </a:t>
            </a: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cryptorchid</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clept</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palate, still birth, </a:t>
            </a: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atresia</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anii</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and hydrocephalus etc.</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1"/>
          <p:cNvSpPr>
            <a:spLocks noChangeArrowheads="1"/>
          </p:cNvSpPr>
          <p:nvPr/>
        </p:nvSpPr>
        <p:spPr bwMode="auto">
          <a:xfrm>
            <a:off x="228600" y="457200"/>
            <a:ext cx="86868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Heterozygous = cross breeding</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In case of cross breeding, there is heterozygous as one used different breeds. One gets better carcass length and desire animal in cross breeding and is practiced in commercial farm.</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228600" y="304800"/>
            <a:ext cx="8686800"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4. It is efficient way of producing meat (pork), and with it, protein requirement in human can be meet.  Indian Medical Council has advocated that the optimum animal protein requirement is 15g/day/individual, but now, consumed protein is only 6.03g.</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5. It is adapted to specialized and diversified type of farming.</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6. Pig farming does not require expensive housing and equipments.</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7. </a:t>
            </a: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Labour</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requirement is less comparing to other livestock enterprises.</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8. Quick returns of income.</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1"/>
          <p:cNvSpPr>
            <a:spLocks noChangeArrowheads="1"/>
          </p:cNvSpPr>
          <p:nvPr/>
        </p:nvSpPr>
        <p:spPr bwMode="auto">
          <a:xfrm>
            <a:off x="228600" y="381000"/>
            <a:ext cx="8686800" cy="57861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Certified litter</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Atleast</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2 or more piglets must be raised to 320 lb body weight in case of sow’s litter, and 275 lb in case of gilt’s litter at 56 days; plus two pigs must be slaughtered at 180 days, the pig should have 220 lb and should have minimum carcass size of 29.5” and minimum loin area of 4.58 </a:t>
            </a: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sq.inch</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Certified sire</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Any boar/sire, 5 certified litters from 5 different sows is called certified sire.</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1"/>
          <p:cNvSpPr>
            <a:spLocks noChangeArrowheads="1"/>
          </p:cNvSpPr>
          <p:nvPr/>
        </p:nvSpPr>
        <p:spPr bwMode="auto">
          <a:xfrm>
            <a:off x="228600" y="381000"/>
            <a:ext cx="8686800" cy="18466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Vaccination</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Char char="•"/>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Iron injection on 4</a:t>
            </a:r>
            <a:r>
              <a:rPr kumimoji="0" lang="en-US" sz="3200" b="0"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th</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and 14</a:t>
            </a:r>
            <a:r>
              <a:rPr kumimoji="0" lang="en-US" sz="3200" b="0"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th</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day of piglets</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Char char="•"/>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Swine fever vaccination </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on 6 – 8 weeks of age  (1ml </a:t>
            </a:r>
            <a:r>
              <a:rPr kumimoji="0" lang="en-US" sz="2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i</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/m).</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1"/>
          <p:cNvSpPr>
            <a:spLocks noChangeArrowheads="1"/>
          </p:cNvSpPr>
          <p:nvPr/>
        </p:nvSpPr>
        <p:spPr bwMode="auto">
          <a:xfrm>
            <a:off x="228600" y="381000"/>
            <a:ext cx="86868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PERPORMANCE OF HAMPSHIRE AT 30 SOWS UNIT, </a:t>
            </a:r>
            <a:r>
              <a:rPr kumimoji="0" lang="en-US" sz="2800" b="1"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C.V.Sc</a:t>
            </a:r>
            <a:r>
              <a:rPr kumimoji="0" lang="en-US"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Khanapara</a:t>
            </a:r>
            <a:r>
              <a:rPr kumimoji="0" lang="en-US"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i</a:t>
            </a: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Average age at first maturity: 222days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ii. Average age at first conception: 265 days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iii. Average litter size at birth: 9.1 kg</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iv. Average litter size at weaning: 7.6 kg</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v.  Average individual weight at birth: 1.7 kg</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vi. Average individual weight at weaning: 11 kg</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vii. Average individual weight at 7 months: 66 kg</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viii. Feeding conversion efficiency (weaning to 8 months of age): 1:3:89 kg</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ix. Cost of production/kg live weight </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(plus </a:t>
            </a:r>
            <a:r>
              <a:rPr kumimoji="0" lang="en-US" sz="2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labour</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cost): Rs. 9.5.</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1"/>
          <p:cNvSpPr>
            <a:spLocks noChangeArrowheads="1"/>
          </p:cNvSpPr>
          <p:nvPr/>
        </p:nvSpPr>
        <p:spPr bwMode="auto">
          <a:xfrm>
            <a:off x="228600" y="381000"/>
            <a:ext cx="86868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Terms in piggery</a:t>
            </a:r>
            <a:r>
              <a:rPr kumimoji="0" lang="en-US"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Piglet/</a:t>
            </a:r>
            <a:r>
              <a:rPr kumimoji="0" lang="en-US" sz="28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pigling</a:t>
            </a: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Young animal of pig of either sex.</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Boar:   Adult male pig use for breeding.</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Sow:    Adult female pig which has already </a:t>
            </a:r>
            <a:r>
              <a:rPr kumimoji="0" lang="en-US" sz="28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farrowed</a:t>
            </a: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Hog/barrow:  Castrated male pig.</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Gilt: Female pig which has not yet </a:t>
            </a:r>
            <a:r>
              <a:rPr kumimoji="0" lang="en-US" sz="28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farrowed</a:t>
            </a: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(Open gilt-not serve/pregnant; Closed gilt- Served and conceived)</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Runt:  Smallest piglet of litter.</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Litter:  Nos. of young one born at a time; bedding for pig is also called litter.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Ranting: Biting of teeth, usually practiced by young boar.</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1"/>
          <p:cNvSpPr>
            <a:spLocks noChangeArrowheads="1"/>
          </p:cNvSpPr>
          <p:nvPr/>
        </p:nvSpPr>
        <p:spPr bwMode="auto">
          <a:xfrm>
            <a:off x="228600" y="304800"/>
            <a:ext cx="8686800"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Pig belongs to</a:t>
            </a: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Kingdom – Animal</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Phylum – </a:t>
            </a: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Chordata</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Class  -  </a:t>
            </a: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Mammalia</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Order – </a:t>
            </a: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Artiodactyla</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Family – </a:t>
            </a: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Suidae</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Genus – </a:t>
            </a: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Sus</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Species – </a:t>
            </a:r>
            <a:r>
              <a:rPr kumimoji="0" lang="en-US" sz="3200" b="0" i="0" u="sng"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S</a:t>
            </a:r>
            <a:r>
              <a:rPr kumimoji="0" lang="en-US" sz="3200" b="0" i="1" u="sng"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u</a:t>
            </a:r>
            <a:r>
              <a:rPr kumimoji="0" lang="en-US" sz="3200" b="0" i="0" u="sng"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s</a:t>
            </a:r>
            <a:r>
              <a:rPr kumimoji="0" lang="en-US" sz="3200" b="0" i="0"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3200" b="0" i="0" u="sng"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scrof</a:t>
            </a: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a</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3200" b="0" i="0" u="sng"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Sus</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3200" b="0" i="0" u="sng"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vittatus</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3200" b="0" i="0" u="sng"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Sus</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3200" b="0" i="0"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domestic</a:t>
            </a: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1"/>
          <p:cNvSpPr>
            <a:spLocks noChangeArrowheads="1"/>
          </p:cNvSpPr>
          <p:nvPr/>
        </p:nvSpPr>
        <p:spPr bwMode="auto">
          <a:xfrm>
            <a:off x="228600" y="304800"/>
            <a:ext cx="86868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Reference books</a:t>
            </a: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1. Swine production  - Bundy </a:t>
            </a: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Diggins</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&amp; </a:t>
            </a: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Christensons</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2. Swine production – </a:t>
            </a: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Krider</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&amp; </a:t>
            </a: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carrol</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3. Pig production – James &amp; Cole.</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4. Pigs – Reid.</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CQ42\Desktop\Office Photo\IMG-20151224-WA0004.jpg"/>
          <p:cNvPicPr/>
          <p:nvPr/>
        </p:nvPicPr>
        <p:blipFill>
          <a:blip r:embed="rId2"/>
          <a:srcRect/>
          <a:stretch>
            <a:fillRect/>
          </a:stretch>
        </p:blipFill>
        <p:spPr bwMode="auto">
          <a:xfrm>
            <a:off x="2594968" y="1827870"/>
            <a:ext cx="3954063" cy="3202260"/>
          </a:xfrm>
          <a:prstGeom prst="rect">
            <a:avLst/>
          </a:prstGeom>
          <a:noFill/>
          <a:ln w="9525">
            <a:noFill/>
            <a:miter lim="800000"/>
            <a:headEnd/>
            <a:tailEnd/>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CQ42\Desktop\Office Photo\20150824_111448.jpg"/>
          <p:cNvPicPr/>
          <p:nvPr/>
        </p:nvPicPr>
        <p:blipFill>
          <a:blip r:embed="rId2" cstate="print"/>
          <a:srcRect/>
          <a:stretch>
            <a:fillRect/>
          </a:stretch>
        </p:blipFill>
        <p:spPr bwMode="auto">
          <a:xfrm>
            <a:off x="2535651" y="1886447"/>
            <a:ext cx="4072697" cy="3085106"/>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CQ42\Desktop\Office Photo\20150824_111330.jpg"/>
          <p:cNvPicPr/>
          <p:nvPr/>
        </p:nvPicPr>
        <p:blipFill>
          <a:blip r:embed="rId2" cstate="print"/>
          <a:srcRect/>
          <a:stretch>
            <a:fillRect/>
          </a:stretch>
        </p:blipFill>
        <p:spPr bwMode="auto">
          <a:xfrm>
            <a:off x="2271646" y="1620078"/>
            <a:ext cx="4600707" cy="3617843"/>
          </a:xfrm>
          <a:prstGeom prst="rect">
            <a:avLst/>
          </a:prstGeom>
          <a:noFill/>
          <a:ln w="9525">
            <a:noFill/>
            <a:miter lim="800000"/>
            <a:headEnd/>
            <a:tailEnd/>
          </a:ln>
        </p:spPr>
      </p:pic>
      <p:sp>
        <p:nvSpPr>
          <p:cNvPr id="146433" name="Rectangle 1"/>
          <p:cNvSpPr>
            <a:spLocks noChangeArrowheads="1"/>
          </p:cNvSpPr>
          <p:nvPr/>
        </p:nvSpPr>
        <p:spPr bwMode="auto">
          <a:xfrm>
            <a:off x="838200" y="5562600"/>
            <a:ext cx="74676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Thank You</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228600" y="457200"/>
            <a:ext cx="86868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9. Pigs and breeding stock are readily available.</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10. Feed efficiency is higher than any other livestock.</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11. Pigs have ability to pick up edible grains.</a:t>
            </a:r>
            <a:endParaRPr kumimoji="0" lang="en-US" sz="36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12. pigs can utilized those grains unfit for human consumption, and therefore, provides satisfactory marketing of those grains</a:t>
            </a:r>
            <a:r>
              <a:rPr kumimoji="0" lang="en-US" sz="3600"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28600" y="533400"/>
            <a:ext cx="86868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Disadvantage: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Vegetarians and some other person do not take pork</a:t>
            </a: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228600" y="304800"/>
            <a:ext cx="8686800"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System of Pig farming</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1</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Open range system:   Animals remain free and not in confinement. Feeding is lesser, </a:t>
            </a: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labour</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lowered as animals roaming freely and collecting their feed. However, large space is requiring in this system.</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2</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Confined system:  Animals are kept confined. Growth rate of pig is better and breeding can be done according to own choice in this system, but requires more </a:t>
            </a: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labour</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and care as animals are kept confined.</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3</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Scavenging system:	  The animals are roaming freely, and use night soil, garbage etc</a:t>
            </a: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TotalTime>
  <Words>4232</Words>
  <Application>Microsoft Office PowerPoint</Application>
  <PresentationFormat>On-screen Show (4:3)</PresentationFormat>
  <Paragraphs>436</Paragraphs>
  <Slides>68</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68</vt:i4>
      </vt:variant>
    </vt:vector>
  </HeadingPairs>
  <TitlesOfParts>
    <vt:vector size="70" baseType="lpstr">
      <vt:lpstr>Office Theme</vt:lpstr>
      <vt:lpstr>Slide</vt:lpstr>
      <vt:lpstr>PIG FARMING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PIG FARMING </dc:title>
  <dc:creator>CQ42</dc:creator>
  <cp:lastModifiedBy>CQ42</cp:lastModifiedBy>
  <cp:revision>140</cp:revision>
  <dcterms:created xsi:type="dcterms:W3CDTF">2006-08-16T00:00:00Z</dcterms:created>
  <dcterms:modified xsi:type="dcterms:W3CDTF">2016-04-16T05:41:01Z</dcterms:modified>
</cp:coreProperties>
</file>